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72.jpg" ContentType="image/jpg"/>
  <Override PartName="/ppt/media/image73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147474012" r:id="rId2"/>
    <p:sldId id="2147473951" r:id="rId3"/>
    <p:sldId id="2147380970" r:id="rId4"/>
    <p:sldId id="2147380792" r:id="rId5"/>
    <p:sldId id="2147474092" r:id="rId6"/>
    <p:sldId id="2147474082" r:id="rId7"/>
    <p:sldId id="2147474083" r:id="rId8"/>
    <p:sldId id="2147474084" r:id="rId9"/>
    <p:sldId id="2147474076" r:id="rId10"/>
    <p:sldId id="2147474075" r:id="rId11"/>
    <p:sldId id="2147474071" r:id="rId12"/>
    <p:sldId id="2147474074" r:id="rId13"/>
    <p:sldId id="2147474073" r:id="rId14"/>
    <p:sldId id="2147474070" r:id="rId15"/>
    <p:sldId id="2147474072" r:id="rId16"/>
    <p:sldId id="2147474043" r:id="rId17"/>
    <p:sldId id="2147474093" r:id="rId18"/>
    <p:sldId id="2147474081" r:id="rId19"/>
    <p:sldId id="2147474086" r:id="rId20"/>
    <p:sldId id="2147474094" r:id="rId21"/>
    <p:sldId id="298" r:id="rId22"/>
    <p:sldId id="2147474096" r:id="rId23"/>
    <p:sldId id="2147474097" r:id="rId24"/>
    <p:sldId id="2147474098" r:id="rId25"/>
    <p:sldId id="2147474028" r:id="rId26"/>
    <p:sldId id="2147474044" r:id="rId27"/>
    <p:sldId id="2147474088" r:id="rId28"/>
    <p:sldId id="2147474054" r:id="rId29"/>
    <p:sldId id="258" r:id="rId30"/>
    <p:sldId id="2147473912" r:id="rId31"/>
    <p:sldId id="268" r:id="rId32"/>
    <p:sldId id="275" r:id="rId33"/>
    <p:sldId id="2147474045" r:id="rId34"/>
    <p:sldId id="256" r:id="rId35"/>
    <p:sldId id="2147474055" r:id="rId36"/>
    <p:sldId id="2147474058" r:id="rId37"/>
    <p:sldId id="264" r:id="rId38"/>
    <p:sldId id="2147474062" r:id="rId39"/>
    <p:sldId id="2147474064" r:id="rId40"/>
    <p:sldId id="274" r:id="rId41"/>
    <p:sldId id="2147474065" r:id="rId42"/>
    <p:sldId id="276" r:id="rId43"/>
    <p:sldId id="277" r:id="rId44"/>
    <p:sldId id="2147474091" r:id="rId45"/>
    <p:sldId id="2147474039" r:id="rId46"/>
    <p:sldId id="2147474034" r:id="rId47"/>
    <p:sldId id="2147474089" r:id="rId48"/>
    <p:sldId id="2147474090" r:id="rId49"/>
    <p:sldId id="2147474029" r:id="rId50"/>
    <p:sldId id="2147474042" r:id="rId51"/>
    <p:sldId id="259" r:id="rId52"/>
    <p:sldId id="260" r:id="rId53"/>
    <p:sldId id="257" r:id="rId54"/>
    <p:sldId id="2147474035" r:id="rId55"/>
    <p:sldId id="261" r:id="rId56"/>
    <p:sldId id="262" r:id="rId57"/>
    <p:sldId id="2147474079" r:id="rId5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66CC"/>
    <a:srgbClr val="073BE6"/>
    <a:srgbClr val="6B8299"/>
    <a:srgbClr val="005696"/>
    <a:srgbClr val="963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7" autoAdjust="0"/>
    <p:restoredTop sz="94386" autoAdjust="0"/>
  </p:normalViewPr>
  <p:slideViewPr>
    <p:cSldViewPr snapToGrid="0">
      <p:cViewPr varScale="1">
        <p:scale>
          <a:sx n="108" d="100"/>
          <a:sy n="108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84F43-5B20-4443-9C86-89D7ADDA401A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36A7BC-B355-48EB-AC08-DC632C732FE8}">
      <dgm:prSet custT="1"/>
      <dgm:spPr>
        <a:solidFill>
          <a:srgbClr val="003399"/>
        </a:solidFill>
      </dgm:spPr>
      <dgm:t>
        <a:bodyPr/>
        <a:lstStyle/>
        <a:p>
          <a:pPr rtl="0"/>
          <a:endParaRPr lang="ru-RU" sz="1800" b="1" dirty="0"/>
        </a:p>
        <a:p>
          <a:pPr rtl="0"/>
          <a:r>
            <a:rPr lang="ru-RU" sz="2000" b="1" dirty="0"/>
            <a:t>Анализ ресурсов</a:t>
          </a:r>
          <a:br>
            <a:rPr lang="ru-RU" sz="2000" b="1" dirty="0"/>
          </a:br>
          <a:endParaRPr lang="ru-RU" sz="2000" b="1" dirty="0"/>
        </a:p>
      </dgm:t>
    </dgm:pt>
    <dgm:pt modelId="{972C39A9-B6FF-4712-B00A-DF67B9AB2001}" type="parTrans" cxnId="{743B68E5-8C43-4D2C-BF67-513DBDE999A8}">
      <dgm:prSet/>
      <dgm:spPr/>
      <dgm:t>
        <a:bodyPr/>
        <a:lstStyle/>
        <a:p>
          <a:endParaRPr lang="ru-RU" sz="2000"/>
        </a:p>
      </dgm:t>
    </dgm:pt>
    <dgm:pt modelId="{9B3977F3-BF3B-43CD-9DE7-4C69768AD1F3}" type="sibTrans" cxnId="{743B68E5-8C43-4D2C-BF67-513DBDE999A8}">
      <dgm:prSet/>
      <dgm:spPr/>
      <dgm:t>
        <a:bodyPr/>
        <a:lstStyle/>
        <a:p>
          <a:endParaRPr lang="ru-RU" sz="2000"/>
        </a:p>
      </dgm:t>
    </dgm:pt>
    <dgm:pt modelId="{A8050248-52C2-4773-890E-2551218FE9DE}">
      <dgm:prSet custT="1"/>
      <dgm:spPr>
        <a:solidFill>
          <a:srgbClr val="003399"/>
        </a:solidFill>
      </dgm:spPr>
      <dgm:t>
        <a:bodyPr/>
        <a:lstStyle/>
        <a:p>
          <a:pPr rtl="0"/>
          <a:r>
            <a:rPr lang="ru-RU" sz="1800" b="1" dirty="0"/>
            <a:t>Информационная работа с родителями и учащимися</a:t>
          </a:r>
        </a:p>
      </dgm:t>
    </dgm:pt>
    <dgm:pt modelId="{B532903B-7F30-4646-82BE-7153A315D4A2}" type="parTrans" cxnId="{618829FD-9CC6-442B-9886-0B51664EFC2D}">
      <dgm:prSet/>
      <dgm:spPr/>
      <dgm:t>
        <a:bodyPr/>
        <a:lstStyle/>
        <a:p>
          <a:endParaRPr lang="ru-RU" sz="2000"/>
        </a:p>
      </dgm:t>
    </dgm:pt>
    <dgm:pt modelId="{4CD56F66-3A83-4A47-B3D2-CCB822A76F03}" type="sibTrans" cxnId="{618829FD-9CC6-442B-9886-0B51664EFC2D}">
      <dgm:prSet/>
      <dgm:spPr/>
      <dgm:t>
        <a:bodyPr/>
        <a:lstStyle/>
        <a:p>
          <a:endParaRPr lang="ru-RU" sz="2000"/>
        </a:p>
      </dgm:t>
    </dgm:pt>
    <dgm:pt modelId="{2C815B4B-7445-49E2-9E86-2EDCC0A7211F}">
      <dgm:prSet custT="1"/>
      <dgm:spPr>
        <a:solidFill>
          <a:srgbClr val="003399"/>
        </a:solidFill>
      </dgm:spPr>
      <dgm:t>
        <a:bodyPr/>
        <a:lstStyle/>
        <a:p>
          <a:pPr rtl="0"/>
          <a:r>
            <a:rPr lang="ru-RU" sz="2000" b="1" dirty="0"/>
            <a:t>Формирование групп</a:t>
          </a:r>
        </a:p>
      </dgm:t>
    </dgm:pt>
    <dgm:pt modelId="{87A44CC8-D894-4674-8C8C-CADBB4C0DBD0}" type="parTrans" cxnId="{4908C693-D2A1-4FDB-B796-4888DBAC7CE3}">
      <dgm:prSet/>
      <dgm:spPr/>
      <dgm:t>
        <a:bodyPr/>
        <a:lstStyle/>
        <a:p>
          <a:endParaRPr lang="ru-RU" sz="2000"/>
        </a:p>
      </dgm:t>
    </dgm:pt>
    <dgm:pt modelId="{579F9932-5917-4FB7-A659-4B1773DA5021}" type="sibTrans" cxnId="{4908C693-D2A1-4FDB-B796-4888DBAC7CE3}">
      <dgm:prSet/>
      <dgm:spPr/>
      <dgm:t>
        <a:bodyPr/>
        <a:lstStyle/>
        <a:p>
          <a:endParaRPr lang="ru-RU" sz="2000"/>
        </a:p>
      </dgm:t>
    </dgm:pt>
    <dgm:pt modelId="{DD513321-8CE0-4A6F-9329-2CB6869FD706}">
      <dgm:prSet custT="1"/>
      <dgm:spPr>
        <a:solidFill>
          <a:srgbClr val="003399"/>
        </a:solidFill>
      </dgm:spPr>
      <dgm:t>
        <a:bodyPr/>
        <a:lstStyle/>
        <a:p>
          <a:pPr rtl="0"/>
          <a:r>
            <a:rPr lang="ru-RU" sz="2000" b="1" dirty="0"/>
            <a:t>Нормативная база</a:t>
          </a:r>
        </a:p>
      </dgm:t>
    </dgm:pt>
    <dgm:pt modelId="{2A4C5109-5120-49E6-B130-6EBA361B4A27}" type="sibTrans" cxnId="{308742D6-7C57-402E-B1EC-DBA771C1144D}">
      <dgm:prSet/>
      <dgm:spPr/>
      <dgm:t>
        <a:bodyPr/>
        <a:lstStyle/>
        <a:p>
          <a:endParaRPr lang="ru-RU" sz="2000"/>
        </a:p>
      </dgm:t>
    </dgm:pt>
    <dgm:pt modelId="{C72EAA03-3FFF-4C54-A844-CB395377D2B2}" type="parTrans" cxnId="{308742D6-7C57-402E-B1EC-DBA771C1144D}">
      <dgm:prSet/>
      <dgm:spPr/>
      <dgm:t>
        <a:bodyPr/>
        <a:lstStyle/>
        <a:p>
          <a:endParaRPr lang="ru-RU" sz="2000"/>
        </a:p>
      </dgm:t>
    </dgm:pt>
    <dgm:pt modelId="{CDB7405D-6008-4740-B9E9-BBBA12B20242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600" dirty="0"/>
            <a:t>Кадровые</a:t>
          </a:r>
        </a:p>
      </dgm:t>
    </dgm:pt>
    <dgm:pt modelId="{8A72155F-A0FE-4BD0-BE30-DAB68F04D76A}" type="parTrans" cxnId="{A91131BA-C6F1-4B65-AD21-8A54BB4C8604}">
      <dgm:prSet/>
      <dgm:spPr/>
      <dgm:t>
        <a:bodyPr/>
        <a:lstStyle/>
        <a:p>
          <a:endParaRPr lang="ru-RU"/>
        </a:p>
      </dgm:t>
    </dgm:pt>
    <dgm:pt modelId="{979852C2-9E5E-4A44-98F7-2352485C7B6D}" type="sibTrans" cxnId="{A91131BA-C6F1-4B65-AD21-8A54BB4C8604}">
      <dgm:prSet/>
      <dgm:spPr/>
      <dgm:t>
        <a:bodyPr/>
        <a:lstStyle/>
        <a:p>
          <a:endParaRPr lang="ru-RU"/>
        </a:p>
      </dgm:t>
    </dgm:pt>
    <dgm:pt modelId="{506FE766-853A-4C3B-A9FA-9D7D2751E13B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600" dirty="0"/>
            <a:t>Материально-техническая база</a:t>
          </a:r>
        </a:p>
      </dgm:t>
    </dgm:pt>
    <dgm:pt modelId="{4AEF43FD-1869-418E-AA23-56D92E2CB4A2}" type="parTrans" cxnId="{352160A5-A72B-402A-ACEB-34473526FB81}">
      <dgm:prSet/>
      <dgm:spPr/>
      <dgm:t>
        <a:bodyPr/>
        <a:lstStyle/>
        <a:p>
          <a:endParaRPr lang="ru-RU"/>
        </a:p>
      </dgm:t>
    </dgm:pt>
    <dgm:pt modelId="{6004858B-3B6B-4E23-AD66-00155F456F23}" type="sibTrans" cxnId="{352160A5-A72B-402A-ACEB-34473526FB81}">
      <dgm:prSet/>
      <dgm:spPr/>
      <dgm:t>
        <a:bodyPr/>
        <a:lstStyle/>
        <a:p>
          <a:endParaRPr lang="ru-RU"/>
        </a:p>
      </dgm:t>
    </dgm:pt>
    <dgm:pt modelId="{31051127-12B3-42C7-8788-6FED9CA1F517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600" dirty="0"/>
            <a:t>«Речевой модуль»</a:t>
          </a:r>
        </a:p>
      </dgm:t>
    </dgm:pt>
    <dgm:pt modelId="{4F9B5493-5934-42B0-A58D-8011D71B9AE2}" type="parTrans" cxnId="{4A371AE5-919D-48B3-8214-953F18B0776F}">
      <dgm:prSet/>
      <dgm:spPr/>
      <dgm:t>
        <a:bodyPr/>
        <a:lstStyle/>
        <a:p>
          <a:endParaRPr lang="ru-RU"/>
        </a:p>
      </dgm:t>
    </dgm:pt>
    <dgm:pt modelId="{5D57E335-48D7-4912-AAAE-331AE103A1EB}" type="sibTrans" cxnId="{4A371AE5-919D-48B3-8214-953F18B0776F}">
      <dgm:prSet/>
      <dgm:spPr/>
      <dgm:t>
        <a:bodyPr/>
        <a:lstStyle/>
        <a:p>
          <a:endParaRPr lang="ru-RU"/>
        </a:p>
      </dgm:t>
    </dgm:pt>
    <dgm:pt modelId="{00FF0A7A-22D1-4916-99EE-49A0B4CAB191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600" dirty="0"/>
            <a:t>Родительское собрание</a:t>
          </a:r>
        </a:p>
      </dgm:t>
    </dgm:pt>
    <dgm:pt modelId="{014D2714-1A42-4FF1-A556-0143FE30C79F}" type="parTrans" cxnId="{B7358332-9459-42AB-98F6-19D18649CC13}">
      <dgm:prSet/>
      <dgm:spPr/>
      <dgm:t>
        <a:bodyPr/>
        <a:lstStyle/>
        <a:p>
          <a:endParaRPr lang="ru-RU"/>
        </a:p>
      </dgm:t>
    </dgm:pt>
    <dgm:pt modelId="{66500AEC-8543-4120-85F0-B0300F8635A2}" type="sibTrans" cxnId="{B7358332-9459-42AB-98F6-19D18649CC13}">
      <dgm:prSet/>
      <dgm:spPr/>
      <dgm:t>
        <a:bodyPr/>
        <a:lstStyle/>
        <a:p>
          <a:endParaRPr lang="ru-RU"/>
        </a:p>
      </dgm:t>
    </dgm:pt>
    <dgm:pt modelId="{7645E324-39AE-45AF-A8F5-7CEC7730F4EE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500" dirty="0"/>
            <a:t>Локальный акт</a:t>
          </a:r>
        </a:p>
      </dgm:t>
    </dgm:pt>
    <dgm:pt modelId="{81467603-20D4-462F-B550-41D9F75230D9}" type="parTrans" cxnId="{9BB75312-0F04-4C60-80F4-177B3E9C940C}">
      <dgm:prSet/>
      <dgm:spPr/>
      <dgm:t>
        <a:bodyPr/>
        <a:lstStyle/>
        <a:p>
          <a:endParaRPr lang="ru-RU"/>
        </a:p>
      </dgm:t>
    </dgm:pt>
    <dgm:pt modelId="{272B2CE5-1E51-40E6-BF80-94EEE1D37FBA}" type="sibTrans" cxnId="{9BB75312-0F04-4C60-80F4-177B3E9C940C}">
      <dgm:prSet/>
      <dgm:spPr/>
      <dgm:t>
        <a:bodyPr/>
        <a:lstStyle/>
        <a:p>
          <a:endParaRPr lang="ru-RU"/>
        </a:p>
      </dgm:t>
    </dgm:pt>
    <dgm:pt modelId="{D7A9BAFF-8475-429A-81C8-D397BAF080B0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500" dirty="0"/>
            <a:t>Внесение изменений в ООП ООО</a:t>
          </a:r>
        </a:p>
      </dgm:t>
    </dgm:pt>
    <dgm:pt modelId="{5244032B-43E0-4626-ADA4-4FB9019AA0F7}" type="parTrans" cxnId="{54446D4B-333C-4ABF-9348-98FF81F2528B}">
      <dgm:prSet/>
      <dgm:spPr/>
      <dgm:t>
        <a:bodyPr/>
        <a:lstStyle/>
        <a:p>
          <a:endParaRPr lang="ru-RU"/>
        </a:p>
      </dgm:t>
    </dgm:pt>
    <dgm:pt modelId="{D26F1B0F-A6FD-4A9C-923F-BDA81B0A1607}" type="sibTrans" cxnId="{54446D4B-333C-4ABF-9348-98FF81F2528B}">
      <dgm:prSet/>
      <dgm:spPr/>
      <dgm:t>
        <a:bodyPr/>
        <a:lstStyle/>
        <a:p>
          <a:endParaRPr lang="ru-RU"/>
        </a:p>
      </dgm:t>
    </dgm:pt>
    <dgm:pt modelId="{B0917B10-59FD-455C-AEE4-AAA94D273689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500" dirty="0"/>
            <a:t>Утверждение рабочих программ                                (на основе ФРП)</a:t>
          </a:r>
        </a:p>
      </dgm:t>
    </dgm:pt>
    <dgm:pt modelId="{AC84C843-9C01-40D1-8346-4E229F7D728F}" type="parTrans" cxnId="{B528A746-97BB-4276-9037-921957994BF7}">
      <dgm:prSet/>
      <dgm:spPr/>
      <dgm:t>
        <a:bodyPr/>
        <a:lstStyle/>
        <a:p>
          <a:endParaRPr lang="ru-RU"/>
        </a:p>
      </dgm:t>
    </dgm:pt>
    <dgm:pt modelId="{F21FAC20-3DFE-49AF-8B6D-241B09B02CA8}" type="sibTrans" cxnId="{B528A746-97BB-4276-9037-921957994BF7}">
      <dgm:prSet/>
      <dgm:spPr/>
      <dgm:t>
        <a:bodyPr/>
        <a:lstStyle/>
        <a:p>
          <a:endParaRPr lang="ru-RU"/>
        </a:p>
      </dgm:t>
    </dgm:pt>
    <dgm:pt modelId="{62A9B182-55CC-4CC3-B788-FEFD7F659261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600" dirty="0"/>
            <a:t>Заявления родителей</a:t>
          </a:r>
        </a:p>
      </dgm:t>
    </dgm:pt>
    <dgm:pt modelId="{7408FB28-90B3-4B2F-BC1F-A2D9D499AEBD}" type="parTrans" cxnId="{7D2EF47D-E106-410A-936F-0902D392627E}">
      <dgm:prSet/>
      <dgm:spPr/>
      <dgm:t>
        <a:bodyPr/>
        <a:lstStyle/>
        <a:p>
          <a:endParaRPr lang="ru-RU"/>
        </a:p>
      </dgm:t>
    </dgm:pt>
    <dgm:pt modelId="{8BDD2AE9-1B3A-4B01-B3D5-B91D2621C663}" type="sibTrans" cxnId="{7D2EF47D-E106-410A-936F-0902D392627E}">
      <dgm:prSet/>
      <dgm:spPr/>
      <dgm:t>
        <a:bodyPr/>
        <a:lstStyle/>
        <a:p>
          <a:endParaRPr lang="ru-RU"/>
        </a:p>
      </dgm:t>
    </dgm:pt>
    <dgm:pt modelId="{537840F6-4EED-48EC-93F3-990919EE5029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600" dirty="0"/>
            <a:t>Приказ о создании межклассных групп</a:t>
          </a:r>
        </a:p>
      </dgm:t>
    </dgm:pt>
    <dgm:pt modelId="{9A050B1F-2141-4C3C-ADAD-9205D8891F91}" type="parTrans" cxnId="{5D39B64F-256C-4BB5-AA66-97F0EA3A5D44}">
      <dgm:prSet/>
      <dgm:spPr/>
      <dgm:t>
        <a:bodyPr/>
        <a:lstStyle/>
        <a:p>
          <a:endParaRPr lang="ru-RU"/>
        </a:p>
      </dgm:t>
    </dgm:pt>
    <dgm:pt modelId="{DC970500-49B8-4D4D-9875-B0AAFFE76306}" type="sibTrans" cxnId="{5D39B64F-256C-4BB5-AA66-97F0EA3A5D44}">
      <dgm:prSet/>
      <dgm:spPr/>
      <dgm:t>
        <a:bodyPr/>
        <a:lstStyle/>
        <a:p>
          <a:endParaRPr lang="ru-RU"/>
        </a:p>
      </dgm:t>
    </dgm:pt>
    <dgm:pt modelId="{78B09326-D036-4CBB-918C-4B5344166A3C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500" dirty="0"/>
            <a:t>Педсовет</a:t>
          </a:r>
        </a:p>
      </dgm:t>
    </dgm:pt>
    <dgm:pt modelId="{1A0ABBCB-ED8D-4F6A-A610-E575EF8CC0F8}" type="parTrans" cxnId="{41DE1966-065E-4916-BBAF-1F0324B658A5}">
      <dgm:prSet/>
      <dgm:spPr/>
      <dgm:t>
        <a:bodyPr/>
        <a:lstStyle/>
        <a:p>
          <a:endParaRPr lang="ru-RU"/>
        </a:p>
      </dgm:t>
    </dgm:pt>
    <dgm:pt modelId="{3AA59471-C335-44BF-8775-1DA5D78E3A60}" type="sibTrans" cxnId="{41DE1966-065E-4916-BBAF-1F0324B658A5}">
      <dgm:prSet/>
      <dgm:spPr/>
      <dgm:t>
        <a:bodyPr/>
        <a:lstStyle/>
        <a:p>
          <a:endParaRPr lang="ru-RU"/>
        </a:p>
      </dgm:t>
    </dgm:pt>
    <dgm:pt modelId="{67574B4B-4EA2-442D-BC4F-13B45DC2922B}" type="pres">
      <dgm:prSet presAssocID="{A2284F43-5B20-4443-9C86-89D7ADDA401A}" presName="Name0" presStyleCnt="0">
        <dgm:presLayoutVars>
          <dgm:dir/>
          <dgm:animLvl val="lvl"/>
          <dgm:resizeHandles val="exact"/>
        </dgm:presLayoutVars>
      </dgm:prSet>
      <dgm:spPr/>
    </dgm:pt>
    <dgm:pt modelId="{E875C3D1-01AF-42D9-A7F2-131460EB412E}" type="pres">
      <dgm:prSet presAssocID="{B036A7BC-B355-48EB-AC08-DC632C732FE8}" presName="linNode" presStyleCnt="0"/>
      <dgm:spPr/>
    </dgm:pt>
    <dgm:pt modelId="{2DB62D14-9D73-477E-A11A-4C75A70173FF}" type="pres">
      <dgm:prSet presAssocID="{B036A7BC-B355-48EB-AC08-DC632C732FE8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AF3F3874-6D3B-48E5-B1B1-8ADAA85329D5}" type="pres">
      <dgm:prSet presAssocID="{B036A7BC-B355-48EB-AC08-DC632C732FE8}" presName="descendantText" presStyleLbl="alignAccFollowNode1" presStyleIdx="0" presStyleCnt="4">
        <dgm:presLayoutVars>
          <dgm:bulletEnabled val="1"/>
        </dgm:presLayoutVars>
      </dgm:prSet>
      <dgm:spPr/>
    </dgm:pt>
    <dgm:pt modelId="{B3755DC7-BD06-424D-BCC5-52689F65E411}" type="pres">
      <dgm:prSet presAssocID="{9B3977F3-BF3B-43CD-9DE7-4C69768AD1F3}" presName="sp" presStyleCnt="0"/>
      <dgm:spPr/>
    </dgm:pt>
    <dgm:pt modelId="{C13CBFE8-B2B8-49EC-8ABD-DD0372197BCB}" type="pres">
      <dgm:prSet presAssocID="{A8050248-52C2-4773-890E-2551218FE9DE}" presName="linNode" presStyleCnt="0"/>
      <dgm:spPr/>
    </dgm:pt>
    <dgm:pt modelId="{949ECF47-2C7C-4E05-9A7D-53501BD367A4}" type="pres">
      <dgm:prSet presAssocID="{A8050248-52C2-4773-890E-2551218FE9DE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2E62A0BD-40F7-4B4B-8297-1716D6D89D65}" type="pres">
      <dgm:prSet presAssocID="{A8050248-52C2-4773-890E-2551218FE9DE}" presName="descendantText" presStyleLbl="alignAccFollowNode1" presStyleIdx="1" presStyleCnt="4">
        <dgm:presLayoutVars>
          <dgm:bulletEnabled val="1"/>
        </dgm:presLayoutVars>
      </dgm:prSet>
      <dgm:spPr/>
    </dgm:pt>
    <dgm:pt modelId="{DD7B3865-FFC9-42EB-80F3-F2FABA09C91E}" type="pres">
      <dgm:prSet presAssocID="{4CD56F66-3A83-4A47-B3D2-CCB822A76F03}" presName="sp" presStyleCnt="0"/>
      <dgm:spPr/>
    </dgm:pt>
    <dgm:pt modelId="{21AB8DB2-E5D8-47A7-A064-85AC6E9BE1F7}" type="pres">
      <dgm:prSet presAssocID="{DD513321-8CE0-4A6F-9329-2CB6869FD706}" presName="linNode" presStyleCnt="0"/>
      <dgm:spPr/>
    </dgm:pt>
    <dgm:pt modelId="{B6AE604C-9DF6-463B-A418-2667FAF49AE1}" type="pres">
      <dgm:prSet presAssocID="{DD513321-8CE0-4A6F-9329-2CB6869FD706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ABFAADC-F378-483C-9F24-B8287DCE91BB}" type="pres">
      <dgm:prSet presAssocID="{DD513321-8CE0-4A6F-9329-2CB6869FD706}" presName="descendantText" presStyleLbl="alignAccFollowNode1" presStyleIdx="2" presStyleCnt="4" custScaleY="125938">
        <dgm:presLayoutVars>
          <dgm:bulletEnabled val="1"/>
        </dgm:presLayoutVars>
      </dgm:prSet>
      <dgm:spPr/>
    </dgm:pt>
    <dgm:pt modelId="{E68F59BB-F3F4-471D-AD2A-FD7A28C87F94}" type="pres">
      <dgm:prSet presAssocID="{2A4C5109-5120-49E6-B130-6EBA361B4A27}" presName="sp" presStyleCnt="0"/>
      <dgm:spPr/>
    </dgm:pt>
    <dgm:pt modelId="{426E4740-CDE1-4382-9B5B-5CC007A2AD58}" type="pres">
      <dgm:prSet presAssocID="{2C815B4B-7445-49E2-9E86-2EDCC0A7211F}" presName="linNode" presStyleCnt="0"/>
      <dgm:spPr/>
    </dgm:pt>
    <dgm:pt modelId="{89C80D8D-0AE6-46E1-AE39-8E699A77F863}" type="pres">
      <dgm:prSet presAssocID="{2C815B4B-7445-49E2-9E86-2EDCC0A7211F}" presName="parentText" presStyleLbl="node1" presStyleIdx="3" presStyleCnt="4" custScaleX="96957" custLinFactNeighborX="566">
        <dgm:presLayoutVars>
          <dgm:chMax val="1"/>
          <dgm:bulletEnabled val="1"/>
        </dgm:presLayoutVars>
      </dgm:prSet>
      <dgm:spPr/>
    </dgm:pt>
    <dgm:pt modelId="{FEFF1F71-58EA-4831-B771-F9E228FE6CCB}" type="pres">
      <dgm:prSet presAssocID="{2C815B4B-7445-49E2-9E86-2EDCC0A7211F}" presName="descendantText" presStyleLbl="alignAccFollowNode1" presStyleIdx="3" presStyleCnt="4" custLinFactNeighborX="107" custLinFactNeighborY="4035">
        <dgm:presLayoutVars>
          <dgm:bulletEnabled val="1"/>
        </dgm:presLayoutVars>
      </dgm:prSet>
      <dgm:spPr/>
    </dgm:pt>
  </dgm:ptLst>
  <dgm:cxnLst>
    <dgm:cxn modelId="{5401700D-BF1A-40FB-A31E-C039BF40DFD9}" type="presOf" srcId="{A2284F43-5B20-4443-9C86-89D7ADDA401A}" destId="{67574B4B-4EA2-442D-BC4F-13B45DC2922B}" srcOrd="0" destOrd="0" presId="urn:microsoft.com/office/officeart/2005/8/layout/vList5"/>
    <dgm:cxn modelId="{9BB75312-0F04-4C60-80F4-177B3E9C940C}" srcId="{DD513321-8CE0-4A6F-9329-2CB6869FD706}" destId="{7645E324-39AE-45AF-A8F5-7CEC7730F4EE}" srcOrd="0" destOrd="0" parTransId="{81467603-20D4-462F-B550-41D9F75230D9}" sibTransId="{272B2CE5-1E51-40E6-BF80-94EEE1D37FBA}"/>
    <dgm:cxn modelId="{42E14B23-8781-4E23-9DCD-38637141957B}" type="presOf" srcId="{DD513321-8CE0-4A6F-9329-2CB6869FD706}" destId="{B6AE604C-9DF6-463B-A418-2667FAF49AE1}" srcOrd="0" destOrd="0" presId="urn:microsoft.com/office/officeart/2005/8/layout/vList5"/>
    <dgm:cxn modelId="{0A10A927-B242-4E0D-845B-4A00BEC33101}" type="presOf" srcId="{7645E324-39AE-45AF-A8F5-7CEC7730F4EE}" destId="{9ABFAADC-F378-483C-9F24-B8287DCE91BB}" srcOrd="0" destOrd="0" presId="urn:microsoft.com/office/officeart/2005/8/layout/vList5"/>
    <dgm:cxn modelId="{B7358332-9459-42AB-98F6-19D18649CC13}" srcId="{A8050248-52C2-4773-890E-2551218FE9DE}" destId="{00FF0A7A-22D1-4916-99EE-49A0B4CAB191}" srcOrd="1" destOrd="0" parTransId="{014D2714-1A42-4FF1-A556-0143FE30C79F}" sibTransId="{66500AEC-8543-4120-85F0-B0300F8635A2}"/>
    <dgm:cxn modelId="{41DE1966-065E-4916-BBAF-1F0324B658A5}" srcId="{DD513321-8CE0-4A6F-9329-2CB6869FD706}" destId="{78B09326-D036-4CBB-918C-4B5344166A3C}" srcOrd="2" destOrd="0" parTransId="{1A0ABBCB-ED8D-4F6A-A610-E575EF8CC0F8}" sibTransId="{3AA59471-C335-44BF-8775-1DA5D78E3A60}"/>
    <dgm:cxn modelId="{B528A746-97BB-4276-9037-921957994BF7}" srcId="{DD513321-8CE0-4A6F-9329-2CB6869FD706}" destId="{B0917B10-59FD-455C-AEE4-AAA94D273689}" srcOrd="3" destOrd="0" parTransId="{AC84C843-9C01-40D1-8346-4E229F7D728F}" sibTransId="{F21FAC20-3DFE-49AF-8B6D-241B09B02CA8}"/>
    <dgm:cxn modelId="{54446D4B-333C-4ABF-9348-98FF81F2528B}" srcId="{DD513321-8CE0-4A6F-9329-2CB6869FD706}" destId="{D7A9BAFF-8475-429A-81C8-D397BAF080B0}" srcOrd="1" destOrd="0" parTransId="{5244032B-43E0-4626-ADA4-4FB9019AA0F7}" sibTransId="{D26F1B0F-A6FD-4A9C-923F-BDA81B0A1607}"/>
    <dgm:cxn modelId="{5D39B64F-256C-4BB5-AA66-97F0EA3A5D44}" srcId="{2C815B4B-7445-49E2-9E86-2EDCC0A7211F}" destId="{537840F6-4EED-48EC-93F3-990919EE5029}" srcOrd="1" destOrd="0" parTransId="{9A050B1F-2141-4C3C-ADAD-9205D8891F91}" sibTransId="{DC970500-49B8-4D4D-9875-B0AAFFE76306}"/>
    <dgm:cxn modelId="{7275E770-C226-474B-AA3E-12E4B5D1C682}" type="presOf" srcId="{00FF0A7A-22D1-4916-99EE-49A0B4CAB191}" destId="{2E62A0BD-40F7-4B4B-8297-1716D6D89D65}" srcOrd="0" destOrd="1" presId="urn:microsoft.com/office/officeart/2005/8/layout/vList5"/>
    <dgm:cxn modelId="{A539F178-CE36-440E-8B05-0EDA09E1D518}" type="presOf" srcId="{2C815B4B-7445-49E2-9E86-2EDCC0A7211F}" destId="{89C80D8D-0AE6-46E1-AE39-8E699A77F863}" srcOrd="0" destOrd="0" presId="urn:microsoft.com/office/officeart/2005/8/layout/vList5"/>
    <dgm:cxn modelId="{4A684A5A-0173-452B-93DF-2515F60BC807}" type="presOf" srcId="{31051127-12B3-42C7-8788-6FED9CA1F517}" destId="{2E62A0BD-40F7-4B4B-8297-1716D6D89D65}" srcOrd="0" destOrd="0" presId="urn:microsoft.com/office/officeart/2005/8/layout/vList5"/>
    <dgm:cxn modelId="{7D2EF47D-E106-410A-936F-0902D392627E}" srcId="{2C815B4B-7445-49E2-9E86-2EDCC0A7211F}" destId="{62A9B182-55CC-4CC3-B788-FEFD7F659261}" srcOrd="0" destOrd="0" parTransId="{7408FB28-90B3-4B2F-BC1F-A2D9D499AEBD}" sibTransId="{8BDD2AE9-1B3A-4B01-B3D5-B91D2621C663}"/>
    <dgm:cxn modelId="{7C714992-BE54-4784-B7EC-B59C375FEE5F}" type="presOf" srcId="{78B09326-D036-4CBB-918C-4B5344166A3C}" destId="{9ABFAADC-F378-483C-9F24-B8287DCE91BB}" srcOrd="0" destOrd="2" presId="urn:microsoft.com/office/officeart/2005/8/layout/vList5"/>
    <dgm:cxn modelId="{4908C693-D2A1-4FDB-B796-4888DBAC7CE3}" srcId="{A2284F43-5B20-4443-9C86-89D7ADDA401A}" destId="{2C815B4B-7445-49E2-9E86-2EDCC0A7211F}" srcOrd="3" destOrd="0" parTransId="{87A44CC8-D894-4674-8C8C-CADBB4C0DBD0}" sibTransId="{579F9932-5917-4FB7-A659-4B1773DA5021}"/>
    <dgm:cxn modelId="{E4D22E98-1EDB-4A54-A3B9-C2E8AD75C7A3}" type="presOf" srcId="{D7A9BAFF-8475-429A-81C8-D397BAF080B0}" destId="{9ABFAADC-F378-483C-9F24-B8287DCE91BB}" srcOrd="0" destOrd="1" presId="urn:microsoft.com/office/officeart/2005/8/layout/vList5"/>
    <dgm:cxn modelId="{E03FD998-FEE3-46B7-85D9-70EEF9520AA8}" type="presOf" srcId="{537840F6-4EED-48EC-93F3-990919EE5029}" destId="{FEFF1F71-58EA-4831-B771-F9E228FE6CCB}" srcOrd="0" destOrd="1" presId="urn:microsoft.com/office/officeart/2005/8/layout/vList5"/>
    <dgm:cxn modelId="{AB962A9D-0F7A-423D-A10D-17B977F9F53D}" type="presOf" srcId="{506FE766-853A-4C3B-A9FA-9D7D2751E13B}" destId="{AF3F3874-6D3B-48E5-B1B1-8ADAA85329D5}" srcOrd="0" destOrd="1" presId="urn:microsoft.com/office/officeart/2005/8/layout/vList5"/>
    <dgm:cxn modelId="{352160A5-A72B-402A-ACEB-34473526FB81}" srcId="{B036A7BC-B355-48EB-AC08-DC632C732FE8}" destId="{506FE766-853A-4C3B-A9FA-9D7D2751E13B}" srcOrd="1" destOrd="0" parTransId="{4AEF43FD-1869-418E-AA23-56D92E2CB4A2}" sibTransId="{6004858B-3B6B-4E23-AD66-00155F456F23}"/>
    <dgm:cxn modelId="{70F706A8-F4F8-421E-B3A3-9C653662D2FD}" type="presOf" srcId="{A8050248-52C2-4773-890E-2551218FE9DE}" destId="{949ECF47-2C7C-4E05-9A7D-53501BD367A4}" srcOrd="0" destOrd="0" presId="urn:microsoft.com/office/officeart/2005/8/layout/vList5"/>
    <dgm:cxn modelId="{FF81B0A8-0711-44DD-B54C-6D0334706991}" type="presOf" srcId="{CDB7405D-6008-4740-B9E9-BBBA12B20242}" destId="{AF3F3874-6D3B-48E5-B1B1-8ADAA85329D5}" srcOrd="0" destOrd="0" presId="urn:microsoft.com/office/officeart/2005/8/layout/vList5"/>
    <dgm:cxn modelId="{93CF54B6-448C-4488-B39E-BC6646B0FE8A}" type="presOf" srcId="{B036A7BC-B355-48EB-AC08-DC632C732FE8}" destId="{2DB62D14-9D73-477E-A11A-4C75A70173FF}" srcOrd="0" destOrd="0" presId="urn:microsoft.com/office/officeart/2005/8/layout/vList5"/>
    <dgm:cxn modelId="{A91131BA-C6F1-4B65-AD21-8A54BB4C8604}" srcId="{B036A7BC-B355-48EB-AC08-DC632C732FE8}" destId="{CDB7405D-6008-4740-B9E9-BBBA12B20242}" srcOrd="0" destOrd="0" parTransId="{8A72155F-A0FE-4BD0-BE30-DAB68F04D76A}" sibTransId="{979852C2-9E5E-4A44-98F7-2352485C7B6D}"/>
    <dgm:cxn modelId="{ECD2C2D5-4245-470F-8F74-A7E6A4CC10F2}" type="presOf" srcId="{62A9B182-55CC-4CC3-B788-FEFD7F659261}" destId="{FEFF1F71-58EA-4831-B771-F9E228FE6CCB}" srcOrd="0" destOrd="0" presId="urn:microsoft.com/office/officeart/2005/8/layout/vList5"/>
    <dgm:cxn modelId="{308742D6-7C57-402E-B1EC-DBA771C1144D}" srcId="{A2284F43-5B20-4443-9C86-89D7ADDA401A}" destId="{DD513321-8CE0-4A6F-9329-2CB6869FD706}" srcOrd="2" destOrd="0" parTransId="{C72EAA03-3FFF-4C54-A844-CB395377D2B2}" sibTransId="{2A4C5109-5120-49E6-B130-6EBA361B4A27}"/>
    <dgm:cxn modelId="{2ACA5ADC-782A-48E4-A5B2-BA2DD6E38D07}" type="presOf" srcId="{B0917B10-59FD-455C-AEE4-AAA94D273689}" destId="{9ABFAADC-F378-483C-9F24-B8287DCE91BB}" srcOrd="0" destOrd="3" presId="urn:microsoft.com/office/officeart/2005/8/layout/vList5"/>
    <dgm:cxn modelId="{4A371AE5-919D-48B3-8214-953F18B0776F}" srcId="{A8050248-52C2-4773-890E-2551218FE9DE}" destId="{31051127-12B3-42C7-8788-6FED9CA1F517}" srcOrd="0" destOrd="0" parTransId="{4F9B5493-5934-42B0-A58D-8011D71B9AE2}" sibTransId="{5D57E335-48D7-4912-AAAE-331AE103A1EB}"/>
    <dgm:cxn modelId="{743B68E5-8C43-4D2C-BF67-513DBDE999A8}" srcId="{A2284F43-5B20-4443-9C86-89D7ADDA401A}" destId="{B036A7BC-B355-48EB-AC08-DC632C732FE8}" srcOrd="0" destOrd="0" parTransId="{972C39A9-B6FF-4712-B00A-DF67B9AB2001}" sibTransId="{9B3977F3-BF3B-43CD-9DE7-4C69768AD1F3}"/>
    <dgm:cxn modelId="{618829FD-9CC6-442B-9886-0B51664EFC2D}" srcId="{A2284F43-5B20-4443-9C86-89D7ADDA401A}" destId="{A8050248-52C2-4773-890E-2551218FE9DE}" srcOrd="1" destOrd="0" parTransId="{B532903B-7F30-4646-82BE-7153A315D4A2}" sibTransId="{4CD56F66-3A83-4A47-B3D2-CCB822A76F03}"/>
    <dgm:cxn modelId="{8A90DDE3-87B5-4BA0-AC22-5D2C35256CB8}" type="presParOf" srcId="{67574B4B-4EA2-442D-BC4F-13B45DC2922B}" destId="{E875C3D1-01AF-42D9-A7F2-131460EB412E}" srcOrd="0" destOrd="0" presId="urn:microsoft.com/office/officeart/2005/8/layout/vList5"/>
    <dgm:cxn modelId="{EB59A4D5-7E93-4A8C-8263-39EDAEA1C119}" type="presParOf" srcId="{E875C3D1-01AF-42D9-A7F2-131460EB412E}" destId="{2DB62D14-9D73-477E-A11A-4C75A70173FF}" srcOrd="0" destOrd="0" presId="urn:microsoft.com/office/officeart/2005/8/layout/vList5"/>
    <dgm:cxn modelId="{08575F76-24FA-4830-8999-291351C54473}" type="presParOf" srcId="{E875C3D1-01AF-42D9-A7F2-131460EB412E}" destId="{AF3F3874-6D3B-48E5-B1B1-8ADAA85329D5}" srcOrd="1" destOrd="0" presId="urn:microsoft.com/office/officeart/2005/8/layout/vList5"/>
    <dgm:cxn modelId="{C2F9A9CD-62F6-4CDF-ADD6-2CF8B71BC971}" type="presParOf" srcId="{67574B4B-4EA2-442D-BC4F-13B45DC2922B}" destId="{B3755DC7-BD06-424D-BCC5-52689F65E411}" srcOrd="1" destOrd="0" presId="urn:microsoft.com/office/officeart/2005/8/layout/vList5"/>
    <dgm:cxn modelId="{44EEA448-4E0D-412A-81E4-EB6E2A33872B}" type="presParOf" srcId="{67574B4B-4EA2-442D-BC4F-13B45DC2922B}" destId="{C13CBFE8-B2B8-49EC-8ABD-DD0372197BCB}" srcOrd="2" destOrd="0" presId="urn:microsoft.com/office/officeart/2005/8/layout/vList5"/>
    <dgm:cxn modelId="{0D7070E6-7A29-4569-BFF0-489A5852BC25}" type="presParOf" srcId="{C13CBFE8-B2B8-49EC-8ABD-DD0372197BCB}" destId="{949ECF47-2C7C-4E05-9A7D-53501BD367A4}" srcOrd="0" destOrd="0" presId="urn:microsoft.com/office/officeart/2005/8/layout/vList5"/>
    <dgm:cxn modelId="{E8BA22CD-D4FB-453D-8F52-019E809A0A3E}" type="presParOf" srcId="{C13CBFE8-B2B8-49EC-8ABD-DD0372197BCB}" destId="{2E62A0BD-40F7-4B4B-8297-1716D6D89D65}" srcOrd="1" destOrd="0" presId="urn:microsoft.com/office/officeart/2005/8/layout/vList5"/>
    <dgm:cxn modelId="{8DC57B65-12C7-42BE-8E3E-EB502A3939A9}" type="presParOf" srcId="{67574B4B-4EA2-442D-BC4F-13B45DC2922B}" destId="{DD7B3865-FFC9-42EB-80F3-F2FABA09C91E}" srcOrd="3" destOrd="0" presId="urn:microsoft.com/office/officeart/2005/8/layout/vList5"/>
    <dgm:cxn modelId="{DD934034-C018-4FA5-A78F-83F7D612AA13}" type="presParOf" srcId="{67574B4B-4EA2-442D-BC4F-13B45DC2922B}" destId="{21AB8DB2-E5D8-47A7-A064-85AC6E9BE1F7}" srcOrd="4" destOrd="0" presId="urn:microsoft.com/office/officeart/2005/8/layout/vList5"/>
    <dgm:cxn modelId="{D02DC181-974D-4A3D-91FA-410C91B72DF2}" type="presParOf" srcId="{21AB8DB2-E5D8-47A7-A064-85AC6E9BE1F7}" destId="{B6AE604C-9DF6-463B-A418-2667FAF49AE1}" srcOrd="0" destOrd="0" presId="urn:microsoft.com/office/officeart/2005/8/layout/vList5"/>
    <dgm:cxn modelId="{B6A9DBA4-24F1-4474-BF98-CE6696195DF7}" type="presParOf" srcId="{21AB8DB2-E5D8-47A7-A064-85AC6E9BE1F7}" destId="{9ABFAADC-F378-483C-9F24-B8287DCE91BB}" srcOrd="1" destOrd="0" presId="urn:microsoft.com/office/officeart/2005/8/layout/vList5"/>
    <dgm:cxn modelId="{89FB140C-7506-4C88-A190-F9D2B79CF1B1}" type="presParOf" srcId="{67574B4B-4EA2-442D-BC4F-13B45DC2922B}" destId="{E68F59BB-F3F4-471D-AD2A-FD7A28C87F94}" srcOrd="5" destOrd="0" presId="urn:microsoft.com/office/officeart/2005/8/layout/vList5"/>
    <dgm:cxn modelId="{C684D079-EF27-4E39-A2DC-CE7843A88F75}" type="presParOf" srcId="{67574B4B-4EA2-442D-BC4F-13B45DC2922B}" destId="{426E4740-CDE1-4382-9B5B-5CC007A2AD58}" srcOrd="6" destOrd="0" presId="urn:microsoft.com/office/officeart/2005/8/layout/vList5"/>
    <dgm:cxn modelId="{5EB94D0E-B6B1-43B9-9AE4-DA1B6B6347E5}" type="presParOf" srcId="{426E4740-CDE1-4382-9B5B-5CC007A2AD58}" destId="{89C80D8D-0AE6-46E1-AE39-8E699A77F863}" srcOrd="0" destOrd="0" presId="urn:microsoft.com/office/officeart/2005/8/layout/vList5"/>
    <dgm:cxn modelId="{69CBEDC1-743A-4C2C-B1C4-A64CA706AADF}" type="presParOf" srcId="{426E4740-CDE1-4382-9B5B-5CC007A2AD58}" destId="{FEFF1F71-58EA-4831-B771-F9E228FE6CC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35C437-B2FE-4865-BDFC-F8263543639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6CD7A2-3074-424D-904C-A23181926B2A}">
      <dgm:prSet/>
      <dgm:spPr>
        <a:solidFill>
          <a:srgbClr val="003399"/>
        </a:solidFill>
      </dgm:spPr>
      <dgm:t>
        <a:bodyPr/>
        <a:lstStyle/>
        <a:p>
          <a:pPr algn="ctr" rtl="0"/>
          <a:r>
            <a:rPr lang="ru-RU" b="1" dirty="0"/>
            <a:t>5-дневная учебная неделя</a:t>
          </a:r>
        </a:p>
      </dgm:t>
    </dgm:pt>
    <dgm:pt modelId="{1D381C04-B126-40F2-BBC6-90DF1A821651}" type="parTrans" cxnId="{5C5C21B1-C14E-457F-96BF-4046B565FB4B}">
      <dgm:prSet/>
      <dgm:spPr/>
      <dgm:t>
        <a:bodyPr/>
        <a:lstStyle/>
        <a:p>
          <a:endParaRPr lang="ru-RU"/>
        </a:p>
      </dgm:t>
    </dgm:pt>
    <dgm:pt modelId="{E8DE9BB6-51E6-4695-A271-7D36BF1DFF63}" type="sibTrans" cxnId="{5C5C21B1-C14E-457F-96BF-4046B565FB4B}">
      <dgm:prSet/>
      <dgm:spPr/>
      <dgm:t>
        <a:bodyPr/>
        <a:lstStyle/>
        <a:p>
          <a:endParaRPr lang="ru-RU"/>
        </a:p>
      </dgm:t>
    </dgm:pt>
    <dgm:pt modelId="{0E8CBC36-B854-4040-AFB9-5A1551C60091}">
      <dgm:prSet/>
      <dgm:spPr>
        <a:solidFill>
          <a:srgbClr val="003399"/>
        </a:solidFill>
      </dgm:spPr>
      <dgm:t>
        <a:bodyPr/>
        <a:lstStyle/>
        <a:p>
          <a:pPr rtl="0"/>
          <a:r>
            <a:rPr lang="ru-RU" b="1" dirty="0"/>
            <a:t>АСУ РСО</a:t>
          </a:r>
        </a:p>
      </dgm:t>
    </dgm:pt>
    <dgm:pt modelId="{A4E82BFF-D730-4883-9A4F-014B7D50F5A3}" type="parTrans" cxnId="{B6988CED-6761-44BB-B0B7-8663C3A82239}">
      <dgm:prSet/>
      <dgm:spPr/>
      <dgm:t>
        <a:bodyPr/>
        <a:lstStyle/>
        <a:p>
          <a:endParaRPr lang="ru-RU"/>
        </a:p>
      </dgm:t>
    </dgm:pt>
    <dgm:pt modelId="{2697D82D-3906-4356-A310-11E78A9092A1}" type="sibTrans" cxnId="{B6988CED-6761-44BB-B0B7-8663C3A82239}">
      <dgm:prSet/>
      <dgm:spPr/>
      <dgm:t>
        <a:bodyPr/>
        <a:lstStyle/>
        <a:p>
          <a:endParaRPr lang="ru-RU"/>
        </a:p>
      </dgm:t>
    </dgm:pt>
    <dgm:pt modelId="{A218D2A9-B789-42E4-BE2F-CFA51F1182B0}">
      <dgm:prSet/>
      <dgm:spPr>
        <a:solidFill>
          <a:srgbClr val="003399"/>
        </a:solidFill>
      </dgm:spPr>
      <dgm:t>
        <a:bodyPr/>
        <a:lstStyle/>
        <a:p>
          <a:pPr rtl="0"/>
          <a:r>
            <a:rPr lang="ru-RU" b="1" dirty="0"/>
            <a:t>Учебники</a:t>
          </a:r>
        </a:p>
      </dgm:t>
    </dgm:pt>
    <dgm:pt modelId="{85569E56-80C0-4440-AFFC-9E968D3AC3E3}" type="parTrans" cxnId="{4C2206E7-E94E-4110-AA6C-4CF87A54F15D}">
      <dgm:prSet/>
      <dgm:spPr/>
      <dgm:t>
        <a:bodyPr/>
        <a:lstStyle/>
        <a:p>
          <a:endParaRPr lang="ru-RU"/>
        </a:p>
      </dgm:t>
    </dgm:pt>
    <dgm:pt modelId="{B5D26EE9-83B6-46AC-869A-B817E8CDBB6F}" type="sibTrans" cxnId="{4C2206E7-E94E-4110-AA6C-4CF87A54F15D}">
      <dgm:prSet/>
      <dgm:spPr/>
      <dgm:t>
        <a:bodyPr/>
        <a:lstStyle/>
        <a:p>
          <a:endParaRPr lang="ru-RU"/>
        </a:p>
      </dgm:t>
    </dgm:pt>
    <dgm:pt modelId="{7C5B5DB2-6329-4F90-A05B-C1F87B50ED13}">
      <dgm:prSet/>
      <dgm:spPr>
        <a:solidFill>
          <a:srgbClr val="003399"/>
        </a:solidFill>
      </dgm:spPr>
      <dgm:t>
        <a:bodyPr/>
        <a:lstStyle/>
        <a:p>
          <a:pPr rtl="0"/>
          <a:r>
            <a:rPr lang="ru-RU" b="1" dirty="0"/>
            <a:t>Расписание</a:t>
          </a:r>
        </a:p>
      </dgm:t>
    </dgm:pt>
    <dgm:pt modelId="{20E71CE3-C938-4ADC-8AAF-D220DEC4F777}" type="parTrans" cxnId="{F1EA1D7B-4E0E-4602-8D22-CF01CB3E3F9E}">
      <dgm:prSet/>
      <dgm:spPr/>
      <dgm:t>
        <a:bodyPr/>
        <a:lstStyle/>
        <a:p>
          <a:endParaRPr lang="ru-RU"/>
        </a:p>
      </dgm:t>
    </dgm:pt>
    <dgm:pt modelId="{3B2E6FEF-7E53-4CD8-84CE-67295330E8B3}" type="sibTrans" cxnId="{F1EA1D7B-4E0E-4602-8D22-CF01CB3E3F9E}">
      <dgm:prSet/>
      <dgm:spPr/>
      <dgm:t>
        <a:bodyPr/>
        <a:lstStyle/>
        <a:p>
          <a:endParaRPr lang="ru-RU"/>
        </a:p>
      </dgm:t>
    </dgm:pt>
    <dgm:pt modelId="{3352A62E-A829-413E-8B80-06595310DF65}">
      <dgm:prSet/>
      <dgm:spPr>
        <a:solidFill>
          <a:srgbClr val="003399"/>
        </a:solidFill>
      </dgm:spPr>
      <dgm:t>
        <a:bodyPr/>
        <a:lstStyle/>
        <a:p>
          <a:pPr rtl="0"/>
          <a:r>
            <a:rPr lang="ru-RU" b="1" dirty="0"/>
            <a:t>Внеурочная деятельность</a:t>
          </a:r>
        </a:p>
      </dgm:t>
    </dgm:pt>
    <dgm:pt modelId="{34B482B6-87C3-4E4C-840D-5310862554EE}" type="parTrans" cxnId="{00B18039-3A83-4400-996F-AA406CCD3907}">
      <dgm:prSet/>
      <dgm:spPr/>
      <dgm:t>
        <a:bodyPr/>
        <a:lstStyle/>
        <a:p>
          <a:endParaRPr lang="ru-RU"/>
        </a:p>
      </dgm:t>
    </dgm:pt>
    <dgm:pt modelId="{D3B9902A-466E-4A2B-BFDB-89016C265602}" type="sibTrans" cxnId="{00B18039-3A83-4400-996F-AA406CCD3907}">
      <dgm:prSet/>
      <dgm:spPr/>
      <dgm:t>
        <a:bodyPr/>
        <a:lstStyle/>
        <a:p>
          <a:endParaRPr lang="ru-RU"/>
        </a:p>
      </dgm:t>
    </dgm:pt>
    <dgm:pt modelId="{6918030E-4C79-47DE-A0DC-E5869A9175C0}">
      <dgm:prSet/>
      <dgm:spPr>
        <a:solidFill>
          <a:srgbClr val="003399"/>
        </a:solidFill>
      </dgm:spPr>
      <dgm:t>
        <a:bodyPr/>
        <a:lstStyle/>
        <a:p>
          <a:pPr rtl="0"/>
          <a:r>
            <a:rPr lang="ru-RU" b="1" dirty="0"/>
            <a:t>Мониторинг учебных достижений</a:t>
          </a:r>
        </a:p>
      </dgm:t>
    </dgm:pt>
    <dgm:pt modelId="{DDD57CD2-B004-4E01-9000-5A50CF4D9779}" type="parTrans" cxnId="{77FF010D-7C9B-4FEA-ABA6-9AC4F9C79A34}">
      <dgm:prSet/>
      <dgm:spPr/>
      <dgm:t>
        <a:bodyPr/>
        <a:lstStyle/>
        <a:p>
          <a:endParaRPr lang="ru-RU"/>
        </a:p>
      </dgm:t>
    </dgm:pt>
    <dgm:pt modelId="{843B232C-A8F4-4E06-BE27-BBB21844B6A2}" type="sibTrans" cxnId="{77FF010D-7C9B-4FEA-ABA6-9AC4F9C79A34}">
      <dgm:prSet/>
      <dgm:spPr/>
      <dgm:t>
        <a:bodyPr/>
        <a:lstStyle/>
        <a:p>
          <a:endParaRPr lang="ru-RU"/>
        </a:p>
      </dgm:t>
    </dgm:pt>
    <dgm:pt modelId="{B81C46D7-94AE-4BC5-B214-604F57664D56}">
      <dgm:prSet/>
      <dgm:spPr>
        <a:solidFill>
          <a:srgbClr val="003399"/>
        </a:solidFill>
      </dgm:spPr>
      <dgm:t>
        <a:bodyPr/>
        <a:lstStyle/>
        <a:p>
          <a:pPr rtl="0"/>
          <a:r>
            <a:rPr lang="ru-RU" b="1" dirty="0"/>
            <a:t>Пропедевтика</a:t>
          </a:r>
        </a:p>
      </dgm:t>
    </dgm:pt>
    <dgm:pt modelId="{91A6E53C-B7B5-476D-9C32-9276D08268D9}" type="parTrans" cxnId="{2F889923-EBC4-4DA9-9F20-65F0143B539B}">
      <dgm:prSet/>
      <dgm:spPr/>
      <dgm:t>
        <a:bodyPr/>
        <a:lstStyle/>
        <a:p>
          <a:endParaRPr lang="ru-RU"/>
        </a:p>
      </dgm:t>
    </dgm:pt>
    <dgm:pt modelId="{2644ABAF-14E2-43AC-BC88-25349C7E66A0}" type="sibTrans" cxnId="{2F889923-EBC4-4DA9-9F20-65F0143B539B}">
      <dgm:prSet/>
      <dgm:spPr/>
      <dgm:t>
        <a:bodyPr/>
        <a:lstStyle/>
        <a:p>
          <a:endParaRPr lang="ru-RU"/>
        </a:p>
      </dgm:t>
    </dgm:pt>
    <dgm:pt modelId="{C8A7DE8B-FC4B-41E2-BCB8-1A08102F9495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400" dirty="0"/>
            <a:t>Информатика 2 ч.</a:t>
          </a:r>
        </a:p>
      </dgm:t>
    </dgm:pt>
    <dgm:pt modelId="{365396F5-E970-4E93-99F5-7DA08BEB534C}" type="parTrans" cxnId="{FDACE7AE-FF77-454C-8CEB-5D9966BC56B2}">
      <dgm:prSet/>
      <dgm:spPr/>
      <dgm:t>
        <a:bodyPr/>
        <a:lstStyle/>
        <a:p>
          <a:endParaRPr lang="ru-RU"/>
        </a:p>
      </dgm:t>
    </dgm:pt>
    <dgm:pt modelId="{C8EA0233-EC0D-491D-85FE-FA50893AD3E1}" type="sibTrans" cxnId="{FDACE7AE-FF77-454C-8CEB-5D9966BC56B2}">
      <dgm:prSet/>
      <dgm:spPr/>
      <dgm:t>
        <a:bodyPr/>
        <a:lstStyle/>
        <a:p>
          <a:endParaRPr lang="ru-RU"/>
        </a:p>
      </dgm:t>
    </dgm:pt>
    <dgm:pt modelId="{2C847452-25BC-4DEB-8C51-941DAD4E9B3E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r>
            <a:rPr lang="ru-RU" sz="1400" dirty="0"/>
            <a:t>Химия 3 ч.</a:t>
          </a:r>
        </a:p>
      </dgm:t>
    </dgm:pt>
    <dgm:pt modelId="{AD766A1E-4626-43DF-A33F-A3533F8870F4}" type="parTrans" cxnId="{6EB3ABB6-86DA-4B4D-8E06-2E22BD9086B3}">
      <dgm:prSet/>
      <dgm:spPr/>
      <dgm:t>
        <a:bodyPr/>
        <a:lstStyle/>
        <a:p>
          <a:endParaRPr lang="ru-RU"/>
        </a:p>
      </dgm:t>
    </dgm:pt>
    <dgm:pt modelId="{2EC442D4-26FF-4BCD-B6AD-58DF3A3270C5}" type="sibTrans" cxnId="{6EB3ABB6-86DA-4B4D-8E06-2E22BD9086B3}">
      <dgm:prSet/>
      <dgm:spPr/>
      <dgm:t>
        <a:bodyPr/>
        <a:lstStyle/>
        <a:p>
          <a:endParaRPr lang="ru-RU"/>
        </a:p>
      </dgm:t>
    </dgm:pt>
    <dgm:pt modelId="{3CF1158D-061E-4135-97CD-BCD4DCD4C978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2025-26 уч. год электронные учебники</a:t>
          </a:r>
        </a:p>
      </dgm:t>
    </dgm:pt>
    <dgm:pt modelId="{093537ED-5480-40D0-8195-7067505EA5BA}" type="parTrans" cxnId="{5997B807-EB74-4D49-88A4-945D51A740B9}">
      <dgm:prSet/>
      <dgm:spPr/>
      <dgm:t>
        <a:bodyPr/>
        <a:lstStyle/>
        <a:p>
          <a:endParaRPr lang="ru-RU"/>
        </a:p>
      </dgm:t>
    </dgm:pt>
    <dgm:pt modelId="{325F84DE-A1B4-49F3-BD33-A0931A379D52}" type="sibTrans" cxnId="{5997B807-EB74-4D49-88A4-945D51A740B9}">
      <dgm:prSet/>
      <dgm:spPr/>
      <dgm:t>
        <a:bodyPr/>
        <a:lstStyle/>
        <a:p>
          <a:endParaRPr lang="ru-RU"/>
        </a:p>
      </dgm:t>
    </dgm:pt>
    <dgm:pt modelId="{0CC4CE1E-C3F6-41B7-AF4D-9A5C6666EDCB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2026-27 уч. год печатные издания</a:t>
          </a:r>
        </a:p>
      </dgm:t>
    </dgm:pt>
    <dgm:pt modelId="{C6CFF899-C23D-4B31-A3B9-6453B079D54D}" type="parTrans" cxnId="{2C2D7BEA-8B7F-4BAE-857C-AFC9A5078B15}">
      <dgm:prSet/>
      <dgm:spPr/>
      <dgm:t>
        <a:bodyPr/>
        <a:lstStyle/>
        <a:p>
          <a:endParaRPr lang="ru-RU"/>
        </a:p>
      </dgm:t>
    </dgm:pt>
    <dgm:pt modelId="{5A153597-8102-4EB2-A983-97CB75083B74}" type="sibTrans" cxnId="{2C2D7BEA-8B7F-4BAE-857C-AFC9A5078B15}">
      <dgm:prSet/>
      <dgm:spPr/>
      <dgm:t>
        <a:bodyPr/>
        <a:lstStyle/>
        <a:p>
          <a:endParaRPr lang="ru-RU"/>
        </a:p>
      </dgm:t>
    </dgm:pt>
    <dgm:pt modelId="{2C3C330C-2710-4885-A3CD-1B29D487EFE4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9 </a:t>
          </a:r>
          <a:r>
            <a:rPr lang="ru-RU" sz="1400" dirty="0" err="1"/>
            <a:t>кл</a:t>
          </a:r>
          <a:r>
            <a:rPr lang="ru-RU" sz="1400" dirty="0"/>
            <a:t>. </a:t>
          </a:r>
          <a:r>
            <a:rPr lang="ru-RU" sz="1400" dirty="0" err="1"/>
            <a:t>химияУ</a:t>
          </a:r>
          <a:r>
            <a:rPr lang="ru-RU" sz="1400" dirty="0"/>
            <a:t>: первыми или последними уроками </a:t>
          </a:r>
        </a:p>
      </dgm:t>
    </dgm:pt>
    <dgm:pt modelId="{4E9AAF97-E093-43B1-B694-E7C54CF0A459}" type="parTrans" cxnId="{F3E94E54-CE62-4E4E-8584-A21B6126ED3B}">
      <dgm:prSet/>
      <dgm:spPr/>
      <dgm:t>
        <a:bodyPr/>
        <a:lstStyle/>
        <a:p>
          <a:endParaRPr lang="ru-RU"/>
        </a:p>
      </dgm:t>
    </dgm:pt>
    <dgm:pt modelId="{6B31CAB0-E493-4FEA-9EF4-6F61153DBC91}" type="sibTrans" cxnId="{F3E94E54-CE62-4E4E-8584-A21B6126ED3B}">
      <dgm:prSet/>
      <dgm:spPr/>
      <dgm:t>
        <a:bodyPr/>
        <a:lstStyle/>
        <a:p>
          <a:endParaRPr lang="ru-RU"/>
        </a:p>
      </dgm:t>
    </dgm:pt>
    <dgm:pt modelId="{B389E5A4-ADC8-4437-A1EC-4F23DF9C354F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8 </a:t>
          </a:r>
          <a:r>
            <a:rPr lang="ru-RU" sz="1400" dirty="0" err="1"/>
            <a:t>кл</a:t>
          </a:r>
          <a:r>
            <a:rPr lang="ru-RU" sz="1400" dirty="0"/>
            <a:t>.  общий урок: </a:t>
          </a:r>
          <a:r>
            <a:rPr lang="ru-RU" sz="1400" dirty="0" err="1"/>
            <a:t>химияУ</a:t>
          </a:r>
          <a:r>
            <a:rPr lang="ru-RU" sz="1400" dirty="0"/>
            <a:t>, </a:t>
          </a:r>
          <a:r>
            <a:rPr lang="ru-RU" sz="1400" dirty="0" err="1"/>
            <a:t>информатикаУ</a:t>
          </a:r>
          <a:r>
            <a:rPr lang="ru-RU" sz="1400" dirty="0"/>
            <a:t>, </a:t>
          </a:r>
          <a:r>
            <a:rPr lang="ru-RU" sz="1400" dirty="0" err="1"/>
            <a:t>информатикаБ</a:t>
          </a:r>
          <a:r>
            <a:rPr lang="ru-RU" sz="1400" dirty="0"/>
            <a:t>, </a:t>
          </a:r>
          <a:r>
            <a:rPr lang="ru-RU" sz="1400" dirty="0" err="1"/>
            <a:t>алгебраР</a:t>
          </a:r>
          <a:r>
            <a:rPr lang="ru-RU" sz="1400" dirty="0"/>
            <a:t>, </a:t>
          </a:r>
          <a:r>
            <a:rPr lang="ru-RU" sz="1400" dirty="0" err="1"/>
            <a:t>физикаР</a:t>
          </a:r>
          <a:endParaRPr lang="ru-RU" sz="1400" dirty="0"/>
        </a:p>
      </dgm:t>
    </dgm:pt>
    <dgm:pt modelId="{5AB13511-02D1-4048-B9FC-F5C82C02D177}" type="parTrans" cxnId="{4661B6D9-C965-4034-AD46-C4AB5E97E8F3}">
      <dgm:prSet/>
      <dgm:spPr/>
      <dgm:t>
        <a:bodyPr/>
        <a:lstStyle/>
        <a:p>
          <a:endParaRPr lang="ru-RU"/>
        </a:p>
      </dgm:t>
    </dgm:pt>
    <dgm:pt modelId="{600F3210-9365-4284-A529-916AF11C5ECB}" type="sibTrans" cxnId="{4661B6D9-C965-4034-AD46-C4AB5E97E8F3}">
      <dgm:prSet/>
      <dgm:spPr/>
      <dgm:t>
        <a:bodyPr/>
        <a:lstStyle/>
        <a:p>
          <a:endParaRPr lang="ru-RU"/>
        </a:p>
      </dgm:t>
    </dgm:pt>
    <dgm:pt modelId="{0B83C119-E32E-4B5D-ACE3-B099A7E1F46E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8 </a:t>
          </a:r>
          <a:r>
            <a:rPr lang="ru-RU" sz="1400" dirty="0" err="1"/>
            <a:t>кл</a:t>
          </a:r>
          <a:r>
            <a:rPr lang="ru-RU" sz="1400" dirty="0"/>
            <a:t>. первые или последний урок</a:t>
          </a:r>
        </a:p>
      </dgm:t>
    </dgm:pt>
    <dgm:pt modelId="{F308B44E-051C-4A56-9797-4AAAB754BEA9}" type="parTrans" cxnId="{14D70918-0854-4D00-94F8-BF6412B17CDD}">
      <dgm:prSet/>
      <dgm:spPr/>
      <dgm:t>
        <a:bodyPr/>
        <a:lstStyle/>
        <a:p>
          <a:endParaRPr lang="ru-RU"/>
        </a:p>
      </dgm:t>
    </dgm:pt>
    <dgm:pt modelId="{91D976C4-15BF-453A-807E-A9DF07958B32}" type="sibTrans" cxnId="{14D70918-0854-4D00-94F8-BF6412B17CDD}">
      <dgm:prSet/>
      <dgm:spPr/>
      <dgm:t>
        <a:bodyPr/>
        <a:lstStyle/>
        <a:p>
          <a:endParaRPr lang="ru-RU"/>
        </a:p>
      </dgm:t>
    </dgm:pt>
    <dgm:pt modelId="{58AAB603-DC44-4C42-94EA-44A76CCA5387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 «Химия в экспериментах и задачах» 8 </a:t>
          </a:r>
          <a:r>
            <a:rPr lang="ru-RU" sz="1400" dirty="0" err="1"/>
            <a:t>кл</a:t>
          </a:r>
          <a:r>
            <a:rPr lang="ru-RU" sz="1400" dirty="0"/>
            <a:t>., 9кл</a:t>
          </a:r>
        </a:p>
      </dgm:t>
    </dgm:pt>
    <dgm:pt modelId="{E8AC2B41-1504-4D80-B70E-FCE0E612C22A}" type="parTrans" cxnId="{0AD6628E-42CB-483A-9492-D6AFC9AFEA99}">
      <dgm:prSet/>
      <dgm:spPr/>
      <dgm:t>
        <a:bodyPr/>
        <a:lstStyle/>
        <a:p>
          <a:endParaRPr lang="ru-RU"/>
        </a:p>
      </dgm:t>
    </dgm:pt>
    <dgm:pt modelId="{57F6E166-78FF-401F-9534-AC3BF0295363}" type="sibTrans" cxnId="{0AD6628E-42CB-483A-9492-D6AFC9AFEA99}">
      <dgm:prSet/>
      <dgm:spPr/>
      <dgm:t>
        <a:bodyPr/>
        <a:lstStyle/>
        <a:p>
          <a:endParaRPr lang="ru-RU"/>
        </a:p>
      </dgm:t>
    </dgm:pt>
    <dgm:pt modelId="{4CCEFC16-3919-48E7-9DE9-673C6A723AFF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/>
            <a:t>«</a:t>
          </a:r>
          <a:r>
            <a:rPr lang="ru-RU" sz="1400" dirty="0"/>
            <a:t>Основы программирования на </a:t>
          </a:r>
          <a:r>
            <a:rPr lang="en-US" sz="1400" dirty="0"/>
            <a:t>PYTHON</a:t>
          </a:r>
          <a:r>
            <a:rPr lang="ru-RU" sz="1400" dirty="0"/>
            <a:t>»</a:t>
          </a:r>
        </a:p>
      </dgm:t>
    </dgm:pt>
    <dgm:pt modelId="{A370D14B-FD54-4DAC-8F38-2B6AAE0CC39E}" type="parTrans" cxnId="{FE54C874-FFFB-43CE-B130-E968FD81C3F7}">
      <dgm:prSet/>
      <dgm:spPr/>
      <dgm:t>
        <a:bodyPr/>
        <a:lstStyle/>
        <a:p>
          <a:endParaRPr lang="ru-RU"/>
        </a:p>
      </dgm:t>
    </dgm:pt>
    <dgm:pt modelId="{A0939502-713F-4A33-8E07-2FCC13CA685E}" type="sibTrans" cxnId="{FE54C874-FFFB-43CE-B130-E968FD81C3F7}">
      <dgm:prSet/>
      <dgm:spPr/>
      <dgm:t>
        <a:bodyPr/>
        <a:lstStyle/>
        <a:p>
          <a:endParaRPr lang="ru-RU"/>
        </a:p>
      </dgm:t>
    </dgm:pt>
    <dgm:pt modelId="{F50DA07D-3157-42B0-8E7A-D35D9C58BAD1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По итогам каждого триместра</a:t>
          </a:r>
        </a:p>
      </dgm:t>
    </dgm:pt>
    <dgm:pt modelId="{A12B02B2-930C-4E9D-8C51-8C2F4FD78C22}" type="parTrans" cxnId="{AE98D537-A408-4761-9542-73AF12277049}">
      <dgm:prSet/>
      <dgm:spPr/>
      <dgm:t>
        <a:bodyPr/>
        <a:lstStyle/>
        <a:p>
          <a:endParaRPr lang="ru-RU"/>
        </a:p>
      </dgm:t>
    </dgm:pt>
    <dgm:pt modelId="{13DE3B46-B909-45E8-BE69-B551DBCFC597}" type="sibTrans" cxnId="{AE98D537-A408-4761-9542-73AF12277049}">
      <dgm:prSet/>
      <dgm:spPr/>
      <dgm:t>
        <a:bodyPr/>
        <a:lstStyle/>
        <a:p>
          <a:endParaRPr lang="ru-RU"/>
        </a:p>
      </dgm:t>
    </dgm:pt>
    <dgm:pt modelId="{69EAAEC9-96B8-4584-BB58-39E462E2A134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По итогам года</a:t>
          </a:r>
        </a:p>
      </dgm:t>
    </dgm:pt>
    <dgm:pt modelId="{66EB3B2F-B822-40BC-AC86-9344EEA0E95D}" type="parTrans" cxnId="{6D3BAC51-617F-49FB-BEE3-EBF091DC4D00}">
      <dgm:prSet/>
      <dgm:spPr/>
      <dgm:t>
        <a:bodyPr/>
        <a:lstStyle/>
        <a:p>
          <a:endParaRPr lang="ru-RU"/>
        </a:p>
      </dgm:t>
    </dgm:pt>
    <dgm:pt modelId="{508E1839-DC61-4906-A844-A1B564A38C0E}" type="sibTrans" cxnId="{6D3BAC51-617F-49FB-BEE3-EBF091DC4D00}">
      <dgm:prSet/>
      <dgm:spPr/>
      <dgm:t>
        <a:bodyPr/>
        <a:lstStyle/>
        <a:p>
          <a:endParaRPr lang="ru-RU"/>
        </a:p>
      </dgm:t>
    </dgm:pt>
    <dgm:pt modelId="{7A95F2E1-2A06-4B2F-AAB2-5F3308954AD9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 5-6 </a:t>
          </a:r>
          <a:r>
            <a:rPr lang="ru-RU" sz="1400" dirty="0" err="1"/>
            <a:t>кл</a:t>
          </a:r>
          <a:r>
            <a:rPr lang="ru-RU" sz="1400" dirty="0"/>
            <a:t>. «Естествознание»</a:t>
          </a:r>
        </a:p>
      </dgm:t>
    </dgm:pt>
    <dgm:pt modelId="{DC880979-858E-49F1-8A87-B1E082921633}" type="parTrans" cxnId="{30C8C529-53EA-41DF-9978-BBC2A8423E5F}">
      <dgm:prSet/>
      <dgm:spPr/>
      <dgm:t>
        <a:bodyPr/>
        <a:lstStyle/>
        <a:p>
          <a:endParaRPr lang="ru-RU"/>
        </a:p>
      </dgm:t>
    </dgm:pt>
    <dgm:pt modelId="{421DD3BD-9D9C-4AFF-BC4D-C5EF20DC7835}" type="sibTrans" cxnId="{30C8C529-53EA-41DF-9978-BBC2A8423E5F}">
      <dgm:prSet/>
      <dgm:spPr/>
      <dgm:t>
        <a:bodyPr/>
        <a:lstStyle/>
        <a:p>
          <a:endParaRPr lang="ru-RU"/>
        </a:p>
      </dgm:t>
    </dgm:pt>
    <dgm:pt modelId="{47380AAF-0F2E-4D3D-BD99-4FA76BFFED27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 7кл. «Введение в химию»</a:t>
          </a:r>
        </a:p>
      </dgm:t>
    </dgm:pt>
    <dgm:pt modelId="{233BFAD4-D403-4FF8-934E-52722B515BA0}" type="parTrans" cxnId="{5CE01683-6C7F-44C5-A8F4-24023298898E}">
      <dgm:prSet/>
      <dgm:spPr/>
      <dgm:t>
        <a:bodyPr/>
        <a:lstStyle/>
        <a:p>
          <a:endParaRPr lang="ru-RU"/>
        </a:p>
      </dgm:t>
    </dgm:pt>
    <dgm:pt modelId="{48B96E2B-5AD5-4373-B548-6B757423A748}" type="sibTrans" cxnId="{5CE01683-6C7F-44C5-A8F4-24023298898E}">
      <dgm:prSet/>
      <dgm:spPr/>
      <dgm:t>
        <a:bodyPr/>
        <a:lstStyle/>
        <a:p>
          <a:endParaRPr lang="ru-RU"/>
        </a:p>
      </dgm:t>
    </dgm:pt>
    <dgm:pt modelId="{006062E8-F295-4075-BC4D-CE2E4DAD97A4}">
      <dgm:prSet/>
      <dgm:spPr>
        <a:solidFill>
          <a:srgbClr val="003399"/>
        </a:solidFill>
      </dgm:spPr>
      <dgm:t>
        <a:bodyPr/>
        <a:lstStyle/>
        <a:p>
          <a:pPr rtl="0"/>
          <a:r>
            <a:rPr lang="ru-RU" b="1" dirty="0"/>
            <a:t>Методическое сопровождение</a:t>
          </a:r>
        </a:p>
      </dgm:t>
    </dgm:pt>
    <dgm:pt modelId="{B404952E-CCE0-4B88-8508-2A2FB4A5BD89}" type="parTrans" cxnId="{B5053580-07A0-45D7-84A3-05D5D00830B1}">
      <dgm:prSet/>
      <dgm:spPr/>
      <dgm:t>
        <a:bodyPr/>
        <a:lstStyle/>
        <a:p>
          <a:endParaRPr lang="ru-RU"/>
        </a:p>
      </dgm:t>
    </dgm:pt>
    <dgm:pt modelId="{45AEC9C5-4E73-48B8-B4CA-6E62646BE582}" type="sibTrans" cxnId="{B5053580-07A0-45D7-84A3-05D5D00830B1}">
      <dgm:prSet/>
      <dgm:spPr/>
      <dgm:t>
        <a:bodyPr/>
        <a:lstStyle/>
        <a:p>
          <a:endParaRPr lang="ru-RU"/>
        </a:p>
      </dgm:t>
    </dgm:pt>
    <dgm:pt modelId="{EB21A85A-B7E5-4BE0-A43E-17D11117B6CA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Курсовая подготовка</a:t>
          </a:r>
        </a:p>
      </dgm:t>
    </dgm:pt>
    <dgm:pt modelId="{CE3FB2A4-5F80-43B0-B2DA-C51BCF8ECFEA}" type="parTrans" cxnId="{738FEDCE-F2BB-4E5E-8F04-281E56C51EAD}">
      <dgm:prSet/>
      <dgm:spPr/>
      <dgm:t>
        <a:bodyPr/>
        <a:lstStyle/>
        <a:p>
          <a:endParaRPr lang="ru-RU"/>
        </a:p>
      </dgm:t>
    </dgm:pt>
    <dgm:pt modelId="{61ADC926-5946-4E3F-9C44-593EEC8AFEE5}" type="sibTrans" cxnId="{738FEDCE-F2BB-4E5E-8F04-281E56C51EAD}">
      <dgm:prSet/>
      <dgm:spPr/>
      <dgm:t>
        <a:bodyPr/>
        <a:lstStyle/>
        <a:p>
          <a:endParaRPr lang="ru-RU"/>
        </a:p>
      </dgm:t>
    </dgm:pt>
    <dgm:pt modelId="{F3BE4E76-B1F6-4B14-AD02-01AB1ACC48D0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Индивидуальный учебный план (позволяет создать </a:t>
          </a:r>
          <a:r>
            <a:rPr lang="ru-RU" sz="1400" dirty="0" err="1"/>
            <a:t>межклассные</a:t>
          </a:r>
          <a:r>
            <a:rPr lang="ru-RU" sz="1400" dirty="0"/>
            <a:t> группы в АСУ)</a:t>
          </a:r>
        </a:p>
      </dgm:t>
    </dgm:pt>
    <dgm:pt modelId="{DC3CB0BF-8717-4113-8082-AD2824D7EB25}" type="parTrans" cxnId="{CBA9114A-1BC0-4AD2-AFD9-421255B94661}">
      <dgm:prSet/>
      <dgm:spPr/>
      <dgm:t>
        <a:bodyPr/>
        <a:lstStyle/>
        <a:p>
          <a:endParaRPr lang="ru-RU"/>
        </a:p>
      </dgm:t>
    </dgm:pt>
    <dgm:pt modelId="{7D0AA083-206A-41BF-AC3C-94E2F37BE796}" type="sibTrans" cxnId="{CBA9114A-1BC0-4AD2-AFD9-421255B94661}">
      <dgm:prSet/>
      <dgm:spPr/>
      <dgm:t>
        <a:bodyPr/>
        <a:lstStyle/>
        <a:p>
          <a:endParaRPr lang="ru-RU"/>
        </a:p>
      </dgm:t>
    </dgm:pt>
    <dgm:pt modelId="{8602EB36-FF34-48B1-80B3-4A6D70C1639F}">
      <dgm:prSet/>
      <dgm:spPr>
        <a:solidFill>
          <a:srgbClr val="003399"/>
        </a:solidFill>
      </dgm:spPr>
      <dgm:t>
        <a:bodyPr/>
        <a:lstStyle/>
        <a:p>
          <a:pPr rtl="0"/>
          <a:r>
            <a:rPr lang="ru-RU" b="1" dirty="0"/>
            <a:t>Сетевое взаимодействие</a:t>
          </a:r>
        </a:p>
      </dgm:t>
    </dgm:pt>
    <dgm:pt modelId="{4B7C262D-6DF9-4679-91BD-2096729542D0}" type="parTrans" cxnId="{9510A4FD-7B9B-43F2-930C-531812415CCC}">
      <dgm:prSet/>
      <dgm:spPr/>
      <dgm:t>
        <a:bodyPr/>
        <a:lstStyle/>
        <a:p>
          <a:endParaRPr lang="ru-RU"/>
        </a:p>
      </dgm:t>
    </dgm:pt>
    <dgm:pt modelId="{66D146EE-77EF-4591-96D9-CBF39B50BBD0}" type="sibTrans" cxnId="{9510A4FD-7B9B-43F2-930C-531812415CCC}">
      <dgm:prSet/>
      <dgm:spPr/>
      <dgm:t>
        <a:bodyPr/>
        <a:lstStyle/>
        <a:p>
          <a:endParaRPr lang="ru-RU"/>
        </a:p>
      </dgm:t>
    </dgm:pt>
    <dgm:pt modelId="{2029DC4B-8E6E-4DCB-9562-A012DD99250F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Базовая школа </a:t>
          </a:r>
          <a:r>
            <a:rPr lang="ru-RU" sz="1400" dirty="0" err="1"/>
            <a:t>СамГМУ</a:t>
          </a:r>
          <a:endParaRPr lang="ru-RU" sz="1400" dirty="0"/>
        </a:p>
      </dgm:t>
    </dgm:pt>
    <dgm:pt modelId="{844E751F-D7F9-457B-A3F9-3E6CB0A2E3DE}" type="parTrans" cxnId="{68D9E9BC-9A74-43D0-84A8-89D82229044B}">
      <dgm:prSet/>
      <dgm:spPr/>
      <dgm:t>
        <a:bodyPr/>
        <a:lstStyle/>
        <a:p>
          <a:endParaRPr lang="ru-RU"/>
        </a:p>
      </dgm:t>
    </dgm:pt>
    <dgm:pt modelId="{6E66F3BF-C2F2-4AD3-9CC3-81625E471B71}" type="sibTrans" cxnId="{68D9E9BC-9A74-43D0-84A8-89D82229044B}">
      <dgm:prSet/>
      <dgm:spPr/>
      <dgm:t>
        <a:bodyPr/>
        <a:lstStyle/>
        <a:p>
          <a:endParaRPr lang="ru-RU"/>
        </a:p>
      </dgm:t>
    </dgm:pt>
    <dgm:pt modelId="{C28BECB5-3668-432A-AF43-57BCC6A22DAE}">
      <dgm:prSet custT="1"/>
      <dgm:spPr>
        <a:solidFill>
          <a:schemeClr val="bg1">
            <a:lumMod val="85000"/>
            <a:alpha val="90000"/>
          </a:schemeClr>
        </a:solidFill>
        <a:ln>
          <a:solidFill>
            <a:schemeClr val="bg1">
              <a:lumMod val="95000"/>
              <a:alpha val="90000"/>
            </a:schemeClr>
          </a:solidFill>
        </a:ln>
      </dgm:spPr>
      <dgm:t>
        <a:bodyPr/>
        <a:lstStyle/>
        <a:p>
          <a:pPr rtl="0"/>
          <a:r>
            <a:rPr lang="ru-RU" sz="1400" dirty="0"/>
            <a:t>ООО «Озон»</a:t>
          </a:r>
        </a:p>
      </dgm:t>
    </dgm:pt>
    <dgm:pt modelId="{6FA0C8F6-91D1-4419-9633-70EE2B4795B8}" type="parTrans" cxnId="{DBA0E127-B63D-425F-B385-E53AA8747883}">
      <dgm:prSet/>
      <dgm:spPr/>
      <dgm:t>
        <a:bodyPr/>
        <a:lstStyle/>
        <a:p>
          <a:endParaRPr lang="ru-RU"/>
        </a:p>
      </dgm:t>
    </dgm:pt>
    <dgm:pt modelId="{BBFB814B-2D6D-4C6B-8874-3689923A0672}" type="sibTrans" cxnId="{DBA0E127-B63D-425F-B385-E53AA8747883}">
      <dgm:prSet/>
      <dgm:spPr/>
      <dgm:t>
        <a:bodyPr/>
        <a:lstStyle/>
        <a:p>
          <a:endParaRPr lang="ru-RU"/>
        </a:p>
      </dgm:t>
    </dgm:pt>
    <dgm:pt modelId="{824C8713-6380-4256-A298-DC678021D306}" type="pres">
      <dgm:prSet presAssocID="{E235C437-B2FE-4865-BDFC-F8263543639B}" presName="Name0" presStyleCnt="0">
        <dgm:presLayoutVars>
          <dgm:dir/>
          <dgm:animLvl val="lvl"/>
          <dgm:resizeHandles val="exact"/>
        </dgm:presLayoutVars>
      </dgm:prSet>
      <dgm:spPr/>
    </dgm:pt>
    <dgm:pt modelId="{A416984F-5CBE-4DA2-A6D2-B27C34D36E25}" type="pres">
      <dgm:prSet presAssocID="{AA6CD7A2-3074-424D-904C-A23181926B2A}" presName="linNode" presStyleCnt="0"/>
      <dgm:spPr/>
    </dgm:pt>
    <dgm:pt modelId="{1B78C10F-5731-4F3A-8645-CF0DBCFED106}" type="pres">
      <dgm:prSet presAssocID="{AA6CD7A2-3074-424D-904C-A23181926B2A}" presName="parentText" presStyleLbl="node1" presStyleIdx="0" presStyleCnt="9">
        <dgm:presLayoutVars>
          <dgm:chMax val="1"/>
          <dgm:bulletEnabled val="1"/>
        </dgm:presLayoutVars>
      </dgm:prSet>
      <dgm:spPr/>
    </dgm:pt>
    <dgm:pt modelId="{F028DF15-AA03-41C3-AC20-C5DFF2BE790B}" type="pres">
      <dgm:prSet presAssocID="{AA6CD7A2-3074-424D-904C-A23181926B2A}" presName="descendantText" presStyleLbl="alignAccFollowNode1" presStyleIdx="0" presStyleCnt="9" custLinFactNeighborX="-1333" custLinFactNeighborY="-692">
        <dgm:presLayoutVars>
          <dgm:bulletEnabled val="1"/>
        </dgm:presLayoutVars>
      </dgm:prSet>
      <dgm:spPr/>
    </dgm:pt>
    <dgm:pt modelId="{A30382B6-2B2E-4FE7-BFBC-6415C1FC2939}" type="pres">
      <dgm:prSet presAssocID="{E8DE9BB6-51E6-4695-A271-7D36BF1DFF63}" presName="sp" presStyleCnt="0"/>
      <dgm:spPr/>
    </dgm:pt>
    <dgm:pt modelId="{ABDA7F88-DA19-4408-B825-F4852FA88B92}" type="pres">
      <dgm:prSet presAssocID="{006062E8-F295-4075-BC4D-CE2E4DAD97A4}" presName="linNode" presStyleCnt="0"/>
      <dgm:spPr/>
    </dgm:pt>
    <dgm:pt modelId="{2973B8D5-57CB-47A4-A6EC-5E2D56AAD495}" type="pres">
      <dgm:prSet presAssocID="{006062E8-F295-4075-BC4D-CE2E4DAD97A4}" presName="parentText" presStyleLbl="node1" presStyleIdx="1" presStyleCnt="9">
        <dgm:presLayoutVars>
          <dgm:chMax val="1"/>
          <dgm:bulletEnabled val="1"/>
        </dgm:presLayoutVars>
      </dgm:prSet>
      <dgm:spPr/>
    </dgm:pt>
    <dgm:pt modelId="{B3B972E5-8ABB-4D1A-82E8-43D60CCB5601}" type="pres">
      <dgm:prSet presAssocID="{006062E8-F295-4075-BC4D-CE2E4DAD97A4}" presName="descendantText" presStyleLbl="alignAccFollowNode1" presStyleIdx="1" presStyleCnt="9" custLinFactNeighborX="412" custLinFactNeighborY="1084">
        <dgm:presLayoutVars>
          <dgm:bulletEnabled val="1"/>
        </dgm:presLayoutVars>
      </dgm:prSet>
      <dgm:spPr/>
    </dgm:pt>
    <dgm:pt modelId="{84A0E03A-1F97-439F-BA92-E64C97BF8DD4}" type="pres">
      <dgm:prSet presAssocID="{45AEC9C5-4E73-48B8-B4CA-6E62646BE582}" presName="sp" presStyleCnt="0"/>
      <dgm:spPr/>
    </dgm:pt>
    <dgm:pt modelId="{34A84EEE-1F37-47AD-BFFA-5CBBC34AD008}" type="pres">
      <dgm:prSet presAssocID="{0E8CBC36-B854-4040-AFB9-5A1551C60091}" presName="linNode" presStyleCnt="0"/>
      <dgm:spPr/>
    </dgm:pt>
    <dgm:pt modelId="{5BE2DABD-4A88-41F9-A821-50BDA8AE7755}" type="pres">
      <dgm:prSet presAssocID="{0E8CBC36-B854-4040-AFB9-5A1551C60091}" presName="parentText" presStyleLbl="node1" presStyleIdx="2" presStyleCnt="9" custScaleY="78645" custLinFactNeighborX="0" custLinFactNeighborY="1054">
        <dgm:presLayoutVars>
          <dgm:chMax val="1"/>
          <dgm:bulletEnabled val="1"/>
        </dgm:presLayoutVars>
      </dgm:prSet>
      <dgm:spPr/>
    </dgm:pt>
    <dgm:pt modelId="{E4B5CC29-64B9-4F20-9B2D-B56819B43119}" type="pres">
      <dgm:prSet presAssocID="{0E8CBC36-B854-4040-AFB9-5A1551C60091}" presName="descendantText" presStyleLbl="alignAccFollowNode1" presStyleIdx="2" presStyleCnt="9" custLinFactNeighborX="0" custLinFactNeighborY="2165">
        <dgm:presLayoutVars>
          <dgm:bulletEnabled val="1"/>
        </dgm:presLayoutVars>
      </dgm:prSet>
      <dgm:spPr/>
    </dgm:pt>
    <dgm:pt modelId="{B74A37E2-A2C2-464A-9AFC-11B02F30C71D}" type="pres">
      <dgm:prSet presAssocID="{2697D82D-3906-4356-A310-11E78A9092A1}" presName="sp" presStyleCnt="0"/>
      <dgm:spPr/>
    </dgm:pt>
    <dgm:pt modelId="{60C925AD-8F52-450D-85B0-D407976BFD12}" type="pres">
      <dgm:prSet presAssocID="{A218D2A9-B789-42E4-BE2F-CFA51F1182B0}" presName="linNode" presStyleCnt="0"/>
      <dgm:spPr/>
    </dgm:pt>
    <dgm:pt modelId="{B422AACB-CB76-46E1-B5D5-CB92FDDC9F6A}" type="pres">
      <dgm:prSet presAssocID="{A218D2A9-B789-42E4-BE2F-CFA51F1182B0}" presName="parentText" presStyleLbl="node1" presStyleIdx="3" presStyleCnt="9" custScaleY="83344" custLinFactNeighborX="0" custLinFactNeighborY="7329">
        <dgm:presLayoutVars>
          <dgm:chMax val="1"/>
          <dgm:bulletEnabled val="1"/>
        </dgm:presLayoutVars>
      </dgm:prSet>
      <dgm:spPr/>
    </dgm:pt>
    <dgm:pt modelId="{0CB94D6C-2EE4-409D-8B8C-515D44C3AB35}" type="pres">
      <dgm:prSet presAssocID="{A218D2A9-B789-42E4-BE2F-CFA51F1182B0}" presName="descendantText" presStyleLbl="alignAccFollowNode1" presStyleIdx="3" presStyleCnt="9" custLinFactNeighborX="0" custLinFactNeighborY="9578">
        <dgm:presLayoutVars>
          <dgm:bulletEnabled val="1"/>
        </dgm:presLayoutVars>
      </dgm:prSet>
      <dgm:spPr/>
    </dgm:pt>
    <dgm:pt modelId="{21384F5A-151F-48C0-B73F-846FAD7A87A1}" type="pres">
      <dgm:prSet presAssocID="{B5D26EE9-83B6-46AC-869A-B817E8CDBB6F}" presName="sp" presStyleCnt="0"/>
      <dgm:spPr/>
    </dgm:pt>
    <dgm:pt modelId="{01754E37-A162-43EE-B498-17CFBDB9897B}" type="pres">
      <dgm:prSet presAssocID="{7C5B5DB2-6329-4F90-A05B-C1F87B50ED13}" presName="linNode" presStyleCnt="0"/>
      <dgm:spPr/>
    </dgm:pt>
    <dgm:pt modelId="{7BE1E754-DC12-4CD0-B3C3-1844C6B971B8}" type="pres">
      <dgm:prSet presAssocID="{7C5B5DB2-6329-4F90-A05B-C1F87B50ED13}" presName="parentText" presStyleLbl="node1" presStyleIdx="4" presStyleCnt="9">
        <dgm:presLayoutVars>
          <dgm:chMax val="1"/>
          <dgm:bulletEnabled val="1"/>
        </dgm:presLayoutVars>
      </dgm:prSet>
      <dgm:spPr/>
    </dgm:pt>
    <dgm:pt modelId="{5BD41BBC-A1D7-4B06-BBDA-3FE620DC38F8}" type="pres">
      <dgm:prSet presAssocID="{7C5B5DB2-6329-4F90-A05B-C1F87B50ED13}" presName="descendantText" presStyleLbl="alignAccFollowNode1" presStyleIdx="4" presStyleCnt="9" custScaleY="208245" custLinFactNeighborX="543" custLinFactNeighborY="1832">
        <dgm:presLayoutVars>
          <dgm:bulletEnabled val="1"/>
        </dgm:presLayoutVars>
      </dgm:prSet>
      <dgm:spPr/>
    </dgm:pt>
    <dgm:pt modelId="{8DE78FF0-84A2-492A-9E7D-A75BE65D8EEC}" type="pres">
      <dgm:prSet presAssocID="{3B2E6FEF-7E53-4CD8-84CE-67295330E8B3}" presName="sp" presStyleCnt="0"/>
      <dgm:spPr/>
    </dgm:pt>
    <dgm:pt modelId="{75D28B40-8E20-41FF-A959-A71701B48561}" type="pres">
      <dgm:prSet presAssocID="{3352A62E-A829-413E-8B80-06595310DF65}" presName="linNode" presStyleCnt="0"/>
      <dgm:spPr/>
    </dgm:pt>
    <dgm:pt modelId="{6542B1C2-863F-4BD8-B7F4-44A74A70951F}" type="pres">
      <dgm:prSet presAssocID="{3352A62E-A829-413E-8B80-06595310DF65}" presName="parentText" presStyleLbl="node1" presStyleIdx="5" presStyleCnt="9">
        <dgm:presLayoutVars>
          <dgm:chMax val="1"/>
          <dgm:bulletEnabled val="1"/>
        </dgm:presLayoutVars>
      </dgm:prSet>
      <dgm:spPr/>
    </dgm:pt>
    <dgm:pt modelId="{AB8D2FBA-2685-4C43-81D8-3DE36456CA3B}" type="pres">
      <dgm:prSet presAssocID="{3352A62E-A829-413E-8B80-06595310DF65}" presName="descendantText" presStyleLbl="alignAccFollowNode1" presStyleIdx="5" presStyleCnt="9" custLinFactNeighborX="-1333" custLinFactNeighborY="15484">
        <dgm:presLayoutVars>
          <dgm:bulletEnabled val="1"/>
        </dgm:presLayoutVars>
      </dgm:prSet>
      <dgm:spPr/>
    </dgm:pt>
    <dgm:pt modelId="{8164A99A-3707-41C6-A128-D7CCC125A76E}" type="pres">
      <dgm:prSet presAssocID="{D3B9902A-466E-4A2B-BFDB-89016C265602}" presName="sp" presStyleCnt="0"/>
      <dgm:spPr/>
    </dgm:pt>
    <dgm:pt modelId="{105568D1-9731-4258-961F-D3DCF7773C09}" type="pres">
      <dgm:prSet presAssocID="{6918030E-4C79-47DE-A0DC-E5869A9175C0}" presName="linNode" presStyleCnt="0"/>
      <dgm:spPr/>
    </dgm:pt>
    <dgm:pt modelId="{131A4696-5F05-482D-8827-2F49D4DE9EF0}" type="pres">
      <dgm:prSet presAssocID="{6918030E-4C79-47DE-A0DC-E5869A9175C0}" presName="parentText" presStyleLbl="node1" presStyleIdx="6" presStyleCnt="9">
        <dgm:presLayoutVars>
          <dgm:chMax val="1"/>
          <dgm:bulletEnabled val="1"/>
        </dgm:presLayoutVars>
      </dgm:prSet>
      <dgm:spPr/>
    </dgm:pt>
    <dgm:pt modelId="{AE17E0B4-F425-465B-B5DA-291A4AD375A1}" type="pres">
      <dgm:prSet presAssocID="{6918030E-4C79-47DE-A0DC-E5869A9175C0}" presName="descendantText" presStyleLbl="alignAccFollowNode1" presStyleIdx="6" presStyleCnt="9" custLinFactNeighborX="-1333" custLinFactNeighborY="4476">
        <dgm:presLayoutVars>
          <dgm:bulletEnabled val="1"/>
        </dgm:presLayoutVars>
      </dgm:prSet>
      <dgm:spPr/>
    </dgm:pt>
    <dgm:pt modelId="{34F6075D-3603-442B-BEA3-9932DED33099}" type="pres">
      <dgm:prSet presAssocID="{843B232C-A8F4-4E06-BE27-BBB21844B6A2}" presName="sp" presStyleCnt="0"/>
      <dgm:spPr/>
    </dgm:pt>
    <dgm:pt modelId="{DAD86348-086B-4F28-B367-D8D287415511}" type="pres">
      <dgm:prSet presAssocID="{B81C46D7-94AE-4BC5-B214-604F57664D56}" presName="linNode" presStyleCnt="0"/>
      <dgm:spPr/>
    </dgm:pt>
    <dgm:pt modelId="{CBFF63F6-2518-4751-823D-B23BB97D0B59}" type="pres">
      <dgm:prSet presAssocID="{B81C46D7-94AE-4BC5-B214-604F57664D56}" presName="parentText" presStyleLbl="node1" presStyleIdx="7" presStyleCnt="9">
        <dgm:presLayoutVars>
          <dgm:chMax val="1"/>
          <dgm:bulletEnabled val="1"/>
        </dgm:presLayoutVars>
      </dgm:prSet>
      <dgm:spPr/>
    </dgm:pt>
    <dgm:pt modelId="{D1ACB301-E01F-4208-B2EE-0AD83355B1B1}" type="pres">
      <dgm:prSet presAssocID="{B81C46D7-94AE-4BC5-B214-604F57664D56}" presName="descendantText" presStyleLbl="alignAccFollowNode1" presStyleIdx="7" presStyleCnt="9" custScaleY="95928" custLinFactNeighborX="-1333" custLinFactNeighborY="7147">
        <dgm:presLayoutVars>
          <dgm:bulletEnabled val="1"/>
        </dgm:presLayoutVars>
      </dgm:prSet>
      <dgm:spPr/>
    </dgm:pt>
    <dgm:pt modelId="{A18B9D5B-D96F-4FF5-BFF6-C9EBF983000D}" type="pres">
      <dgm:prSet presAssocID="{2644ABAF-14E2-43AC-BC88-25349C7E66A0}" presName="sp" presStyleCnt="0"/>
      <dgm:spPr/>
    </dgm:pt>
    <dgm:pt modelId="{2A06088E-092B-4B80-8E6F-FCE1E6B3A362}" type="pres">
      <dgm:prSet presAssocID="{8602EB36-FF34-48B1-80B3-4A6D70C1639F}" presName="linNode" presStyleCnt="0"/>
      <dgm:spPr/>
    </dgm:pt>
    <dgm:pt modelId="{0C6610B9-F003-4C92-B921-AA5037FB2ABE}" type="pres">
      <dgm:prSet presAssocID="{8602EB36-FF34-48B1-80B3-4A6D70C1639F}" presName="parentText" presStyleLbl="node1" presStyleIdx="8" presStyleCnt="9">
        <dgm:presLayoutVars>
          <dgm:chMax val="1"/>
          <dgm:bulletEnabled val="1"/>
        </dgm:presLayoutVars>
      </dgm:prSet>
      <dgm:spPr/>
    </dgm:pt>
    <dgm:pt modelId="{6E4BE659-76A1-457B-B933-039A38633EBA}" type="pres">
      <dgm:prSet presAssocID="{8602EB36-FF34-48B1-80B3-4A6D70C1639F}" presName="descendantText" presStyleLbl="alignAccFollowNode1" presStyleIdx="8" presStyleCnt="9">
        <dgm:presLayoutVars>
          <dgm:bulletEnabled val="1"/>
        </dgm:presLayoutVars>
      </dgm:prSet>
      <dgm:spPr/>
    </dgm:pt>
  </dgm:ptLst>
  <dgm:cxnLst>
    <dgm:cxn modelId="{773D5F01-A069-4209-8E72-02285C4E1FA6}" type="presOf" srcId="{3352A62E-A829-413E-8B80-06595310DF65}" destId="{6542B1C2-863F-4BD8-B7F4-44A74A70951F}" srcOrd="0" destOrd="0" presId="urn:microsoft.com/office/officeart/2005/8/layout/vList5"/>
    <dgm:cxn modelId="{5997B807-EB74-4D49-88A4-945D51A740B9}" srcId="{A218D2A9-B789-42E4-BE2F-CFA51F1182B0}" destId="{3CF1158D-061E-4135-97CD-BCD4DCD4C978}" srcOrd="0" destOrd="0" parTransId="{093537ED-5480-40D0-8195-7067505EA5BA}" sibTransId="{325F84DE-A1B4-49F3-BD33-A0931A379D52}"/>
    <dgm:cxn modelId="{77FF010D-7C9B-4FEA-ABA6-9AC4F9C79A34}" srcId="{E235C437-B2FE-4865-BDFC-F8263543639B}" destId="{6918030E-4C79-47DE-A0DC-E5869A9175C0}" srcOrd="6" destOrd="0" parTransId="{DDD57CD2-B004-4E01-9000-5A50CF4D9779}" sibTransId="{843B232C-A8F4-4E06-BE27-BBB21844B6A2}"/>
    <dgm:cxn modelId="{6197BA0E-271A-4A1B-9729-AB5FBDC04BC4}" type="presOf" srcId="{E235C437-B2FE-4865-BDFC-F8263543639B}" destId="{824C8713-6380-4256-A298-DC678021D306}" srcOrd="0" destOrd="0" presId="urn:microsoft.com/office/officeart/2005/8/layout/vList5"/>
    <dgm:cxn modelId="{5C61DE0F-C7D4-46C8-9EA4-E0B4B8663D7F}" type="presOf" srcId="{2029DC4B-8E6E-4DCB-9562-A012DD99250F}" destId="{6E4BE659-76A1-457B-B933-039A38633EBA}" srcOrd="0" destOrd="0" presId="urn:microsoft.com/office/officeart/2005/8/layout/vList5"/>
    <dgm:cxn modelId="{14D70918-0854-4D00-94F8-BF6412B17CDD}" srcId="{7C5B5DB2-6329-4F90-A05B-C1F87B50ED13}" destId="{0B83C119-E32E-4B5D-ACE3-B099A7E1F46E}" srcOrd="2" destOrd="0" parTransId="{F308B44E-051C-4A56-9797-4AAAB754BEA9}" sibTransId="{91D976C4-15BF-453A-807E-A9DF07958B32}"/>
    <dgm:cxn modelId="{53DED61E-C8B9-427C-B9C2-B8A55336C1E5}" type="presOf" srcId="{58AAB603-DC44-4C42-94EA-44A76CCA5387}" destId="{AB8D2FBA-2685-4C43-81D8-3DE36456CA3B}" srcOrd="0" destOrd="0" presId="urn:microsoft.com/office/officeart/2005/8/layout/vList5"/>
    <dgm:cxn modelId="{2F889923-EBC4-4DA9-9F20-65F0143B539B}" srcId="{E235C437-B2FE-4865-BDFC-F8263543639B}" destId="{B81C46D7-94AE-4BC5-B214-604F57664D56}" srcOrd="7" destOrd="0" parTransId="{91A6E53C-B7B5-476D-9C32-9276D08268D9}" sibTransId="{2644ABAF-14E2-43AC-BC88-25349C7E66A0}"/>
    <dgm:cxn modelId="{17D35427-C1A6-49AB-8E61-877BA2F65B0B}" type="presOf" srcId="{0B83C119-E32E-4B5D-ACE3-B099A7E1F46E}" destId="{5BD41BBC-A1D7-4B06-BBDA-3FE620DC38F8}" srcOrd="0" destOrd="2" presId="urn:microsoft.com/office/officeart/2005/8/layout/vList5"/>
    <dgm:cxn modelId="{DBA0E127-B63D-425F-B385-E53AA8747883}" srcId="{8602EB36-FF34-48B1-80B3-4A6D70C1639F}" destId="{C28BECB5-3668-432A-AF43-57BCC6A22DAE}" srcOrd="1" destOrd="0" parTransId="{6FA0C8F6-91D1-4419-9633-70EE2B4795B8}" sibTransId="{BBFB814B-2D6D-4C6B-8874-3689923A0672}"/>
    <dgm:cxn modelId="{2E57ED27-9439-4D96-9106-9406AA76A5C0}" type="presOf" srcId="{B81C46D7-94AE-4BC5-B214-604F57664D56}" destId="{CBFF63F6-2518-4751-823D-B23BB97D0B59}" srcOrd="0" destOrd="0" presId="urn:microsoft.com/office/officeart/2005/8/layout/vList5"/>
    <dgm:cxn modelId="{30C8C529-53EA-41DF-9978-BBC2A8423E5F}" srcId="{B81C46D7-94AE-4BC5-B214-604F57664D56}" destId="{7A95F2E1-2A06-4B2F-AAB2-5F3308954AD9}" srcOrd="0" destOrd="0" parTransId="{DC880979-858E-49F1-8A87-B1E082921633}" sibTransId="{421DD3BD-9D9C-4AFF-BC4D-C5EF20DC7835}"/>
    <dgm:cxn modelId="{2103E82C-B38F-4507-823D-7142938443BF}" type="presOf" srcId="{69EAAEC9-96B8-4584-BB58-39E462E2A134}" destId="{AE17E0B4-F425-465B-B5DA-291A4AD375A1}" srcOrd="0" destOrd="1" presId="urn:microsoft.com/office/officeart/2005/8/layout/vList5"/>
    <dgm:cxn modelId="{DEAF042F-587A-4F4C-9733-0AE0428DF7A4}" type="presOf" srcId="{2C3C330C-2710-4885-A3CD-1B29D487EFE4}" destId="{5BD41BBC-A1D7-4B06-BBDA-3FE620DC38F8}" srcOrd="0" destOrd="0" presId="urn:microsoft.com/office/officeart/2005/8/layout/vList5"/>
    <dgm:cxn modelId="{159BE930-8E81-43F2-8655-723FEE32A288}" type="presOf" srcId="{6918030E-4C79-47DE-A0DC-E5869A9175C0}" destId="{131A4696-5F05-482D-8827-2F49D4DE9EF0}" srcOrd="0" destOrd="0" presId="urn:microsoft.com/office/officeart/2005/8/layout/vList5"/>
    <dgm:cxn modelId="{AE98D537-A408-4761-9542-73AF12277049}" srcId="{6918030E-4C79-47DE-A0DC-E5869A9175C0}" destId="{F50DA07D-3157-42B0-8E7A-D35D9C58BAD1}" srcOrd="0" destOrd="0" parTransId="{A12B02B2-930C-4E9D-8C51-8C2F4FD78C22}" sibTransId="{13DE3B46-B909-45E8-BE69-B551DBCFC597}"/>
    <dgm:cxn modelId="{00B18039-3A83-4400-996F-AA406CCD3907}" srcId="{E235C437-B2FE-4865-BDFC-F8263543639B}" destId="{3352A62E-A829-413E-8B80-06595310DF65}" srcOrd="5" destOrd="0" parTransId="{34B482B6-87C3-4E4C-840D-5310862554EE}" sibTransId="{D3B9902A-466E-4A2B-BFDB-89016C265602}"/>
    <dgm:cxn modelId="{58B1113C-2522-4B1D-9469-94F8ECC4CEF8}" type="presOf" srcId="{EB21A85A-B7E5-4BE0-A43E-17D11117B6CA}" destId="{B3B972E5-8ABB-4D1A-82E8-43D60CCB5601}" srcOrd="0" destOrd="0" presId="urn:microsoft.com/office/officeart/2005/8/layout/vList5"/>
    <dgm:cxn modelId="{4A2F4243-182D-48AB-A41C-2C4DAF48CBFE}" type="presOf" srcId="{C8A7DE8B-FC4B-41E2-BCB8-1A08102F9495}" destId="{F028DF15-AA03-41C3-AC20-C5DFF2BE790B}" srcOrd="0" destOrd="0" presId="urn:microsoft.com/office/officeart/2005/8/layout/vList5"/>
    <dgm:cxn modelId="{CBA9114A-1BC0-4AD2-AFD9-421255B94661}" srcId="{0E8CBC36-B854-4040-AFB9-5A1551C60091}" destId="{F3BE4E76-B1F6-4B14-AD02-01AB1ACC48D0}" srcOrd="0" destOrd="0" parTransId="{DC3CB0BF-8717-4113-8082-AD2824D7EB25}" sibTransId="{7D0AA083-206A-41BF-AC3C-94E2F37BE796}"/>
    <dgm:cxn modelId="{D3F9D86A-44F7-48EE-9C1D-2ACD947D6156}" type="presOf" srcId="{F50DA07D-3157-42B0-8E7A-D35D9C58BAD1}" destId="{AE17E0B4-F425-465B-B5DA-291A4AD375A1}" srcOrd="0" destOrd="0" presId="urn:microsoft.com/office/officeart/2005/8/layout/vList5"/>
    <dgm:cxn modelId="{6554564E-A28F-4D8E-8504-431D740499D2}" type="presOf" srcId="{0E8CBC36-B854-4040-AFB9-5A1551C60091}" destId="{5BE2DABD-4A88-41F9-A821-50BDA8AE7755}" srcOrd="0" destOrd="0" presId="urn:microsoft.com/office/officeart/2005/8/layout/vList5"/>
    <dgm:cxn modelId="{07EE0670-F965-4188-ADDE-3CD5BFEDA7AC}" type="presOf" srcId="{AA6CD7A2-3074-424D-904C-A23181926B2A}" destId="{1B78C10F-5731-4F3A-8645-CF0DBCFED106}" srcOrd="0" destOrd="0" presId="urn:microsoft.com/office/officeart/2005/8/layout/vList5"/>
    <dgm:cxn modelId="{6D3BAC51-617F-49FB-BEE3-EBF091DC4D00}" srcId="{6918030E-4C79-47DE-A0DC-E5869A9175C0}" destId="{69EAAEC9-96B8-4584-BB58-39E462E2A134}" srcOrd="1" destOrd="0" parTransId="{66EB3B2F-B822-40BC-AC86-9344EEA0E95D}" sibTransId="{508E1839-DC61-4906-A844-A1B564A38C0E}"/>
    <dgm:cxn modelId="{F3E94E54-CE62-4E4E-8584-A21B6126ED3B}" srcId="{7C5B5DB2-6329-4F90-A05B-C1F87B50ED13}" destId="{2C3C330C-2710-4885-A3CD-1B29D487EFE4}" srcOrd="0" destOrd="0" parTransId="{4E9AAF97-E093-43B1-B694-E7C54CF0A459}" sibTransId="{6B31CAB0-E493-4FEA-9EF4-6F61153DBC91}"/>
    <dgm:cxn modelId="{FE54C874-FFFB-43CE-B130-E968FD81C3F7}" srcId="{3352A62E-A829-413E-8B80-06595310DF65}" destId="{4CCEFC16-3919-48E7-9DE9-673C6A723AFF}" srcOrd="1" destOrd="0" parTransId="{A370D14B-FD54-4DAC-8F38-2B6AAE0CC39E}" sibTransId="{A0939502-713F-4A33-8E07-2FCC13CA685E}"/>
    <dgm:cxn modelId="{EA6CD055-3703-4EF5-8CC2-EFDE9AB77121}" type="presOf" srcId="{3CF1158D-061E-4135-97CD-BCD4DCD4C978}" destId="{0CB94D6C-2EE4-409D-8B8C-515D44C3AB35}" srcOrd="0" destOrd="0" presId="urn:microsoft.com/office/officeart/2005/8/layout/vList5"/>
    <dgm:cxn modelId="{F1EA1D7B-4E0E-4602-8D22-CF01CB3E3F9E}" srcId="{E235C437-B2FE-4865-BDFC-F8263543639B}" destId="{7C5B5DB2-6329-4F90-A05B-C1F87B50ED13}" srcOrd="4" destOrd="0" parTransId="{20E71CE3-C938-4ADC-8AAF-D220DEC4F777}" sibTransId="{3B2E6FEF-7E53-4CD8-84CE-67295330E8B3}"/>
    <dgm:cxn modelId="{B5053580-07A0-45D7-84A3-05D5D00830B1}" srcId="{E235C437-B2FE-4865-BDFC-F8263543639B}" destId="{006062E8-F295-4075-BC4D-CE2E4DAD97A4}" srcOrd="1" destOrd="0" parTransId="{B404952E-CCE0-4B88-8508-2A2FB4A5BD89}" sibTransId="{45AEC9C5-4E73-48B8-B4CA-6E62646BE582}"/>
    <dgm:cxn modelId="{367A2482-66B0-4C19-9FDF-1ECA85C398F6}" type="presOf" srcId="{47380AAF-0F2E-4D3D-BD99-4FA76BFFED27}" destId="{D1ACB301-E01F-4208-B2EE-0AD83355B1B1}" srcOrd="0" destOrd="1" presId="urn:microsoft.com/office/officeart/2005/8/layout/vList5"/>
    <dgm:cxn modelId="{5CE01683-6C7F-44C5-A8F4-24023298898E}" srcId="{B81C46D7-94AE-4BC5-B214-604F57664D56}" destId="{47380AAF-0F2E-4D3D-BD99-4FA76BFFED27}" srcOrd="1" destOrd="0" parTransId="{233BFAD4-D403-4FF8-934E-52722B515BA0}" sibTransId="{48B96E2B-5AD5-4373-B548-6B757423A748}"/>
    <dgm:cxn modelId="{0AD6628E-42CB-483A-9492-D6AFC9AFEA99}" srcId="{3352A62E-A829-413E-8B80-06595310DF65}" destId="{58AAB603-DC44-4C42-94EA-44A76CCA5387}" srcOrd="0" destOrd="0" parTransId="{E8AC2B41-1504-4D80-B70E-FCE0E612C22A}" sibTransId="{57F6E166-78FF-401F-9534-AC3BF0295363}"/>
    <dgm:cxn modelId="{B520998F-F52C-4D56-A73D-9AF5D2A64CFD}" type="presOf" srcId="{F3BE4E76-B1F6-4B14-AD02-01AB1ACC48D0}" destId="{E4B5CC29-64B9-4F20-9B2D-B56819B43119}" srcOrd="0" destOrd="0" presId="urn:microsoft.com/office/officeart/2005/8/layout/vList5"/>
    <dgm:cxn modelId="{DBF1D89D-8FF9-427C-BCEC-7664E79A41F8}" type="presOf" srcId="{0CC4CE1E-C3F6-41B7-AF4D-9A5C6666EDCB}" destId="{0CB94D6C-2EE4-409D-8B8C-515D44C3AB35}" srcOrd="0" destOrd="1" presId="urn:microsoft.com/office/officeart/2005/8/layout/vList5"/>
    <dgm:cxn modelId="{8875C4A8-2BA6-4BD1-9AD1-AD6A4B608D8C}" type="presOf" srcId="{A218D2A9-B789-42E4-BE2F-CFA51F1182B0}" destId="{B422AACB-CB76-46E1-B5D5-CB92FDDC9F6A}" srcOrd="0" destOrd="0" presId="urn:microsoft.com/office/officeart/2005/8/layout/vList5"/>
    <dgm:cxn modelId="{FDACE7AE-FF77-454C-8CEB-5D9966BC56B2}" srcId="{AA6CD7A2-3074-424D-904C-A23181926B2A}" destId="{C8A7DE8B-FC4B-41E2-BCB8-1A08102F9495}" srcOrd="0" destOrd="0" parTransId="{365396F5-E970-4E93-99F5-7DA08BEB534C}" sibTransId="{C8EA0233-EC0D-491D-85FE-FA50893AD3E1}"/>
    <dgm:cxn modelId="{5C5C21B1-C14E-457F-96BF-4046B565FB4B}" srcId="{E235C437-B2FE-4865-BDFC-F8263543639B}" destId="{AA6CD7A2-3074-424D-904C-A23181926B2A}" srcOrd="0" destOrd="0" parTransId="{1D381C04-B126-40F2-BBC6-90DF1A821651}" sibTransId="{E8DE9BB6-51E6-4695-A271-7D36BF1DFF63}"/>
    <dgm:cxn modelId="{6EB3ABB6-86DA-4B4D-8E06-2E22BD9086B3}" srcId="{AA6CD7A2-3074-424D-904C-A23181926B2A}" destId="{2C847452-25BC-4DEB-8C51-941DAD4E9B3E}" srcOrd="1" destOrd="0" parTransId="{AD766A1E-4626-43DF-A33F-A3533F8870F4}" sibTransId="{2EC442D4-26FF-4BCD-B6AD-58DF3A3270C5}"/>
    <dgm:cxn modelId="{78ECF4BB-5B8A-4AF5-9357-13A725DAC9AD}" type="presOf" srcId="{B389E5A4-ADC8-4437-A1EC-4F23DF9C354F}" destId="{5BD41BBC-A1D7-4B06-BBDA-3FE620DC38F8}" srcOrd="0" destOrd="1" presId="urn:microsoft.com/office/officeart/2005/8/layout/vList5"/>
    <dgm:cxn modelId="{68D9E9BC-9A74-43D0-84A8-89D82229044B}" srcId="{8602EB36-FF34-48B1-80B3-4A6D70C1639F}" destId="{2029DC4B-8E6E-4DCB-9562-A012DD99250F}" srcOrd="0" destOrd="0" parTransId="{844E751F-D7F9-457B-A3F9-3E6CB0A2E3DE}" sibTransId="{6E66F3BF-C2F2-4AD3-9CC3-81625E471B71}"/>
    <dgm:cxn modelId="{17BA4BBE-7401-4B72-AB36-656FC097C415}" type="presOf" srcId="{C28BECB5-3668-432A-AF43-57BCC6A22DAE}" destId="{6E4BE659-76A1-457B-B933-039A38633EBA}" srcOrd="0" destOrd="1" presId="urn:microsoft.com/office/officeart/2005/8/layout/vList5"/>
    <dgm:cxn modelId="{8707F0C8-586F-4786-BD3E-F4AA8F6F6313}" type="presOf" srcId="{7C5B5DB2-6329-4F90-A05B-C1F87B50ED13}" destId="{7BE1E754-DC12-4CD0-B3C3-1844C6B971B8}" srcOrd="0" destOrd="0" presId="urn:microsoft.com/office/officeart/2005/8/layout/vList5"/>
    <dgm:cxn modelId="{738FEDCE-F2BB-4E5E-8F04-281E56C51EAD}" srcId="{006062E8-F295-4075-BC4D-CE2E4DAD97A4}" destId="{EB21A85A-B7E5-4BE0-A43E-17D11117B6CA}" srcOrd="0" destOrd="0" parTransId="{CE3FB2A4-5F80-43B0-B2DA-C51BCF8ECFEA}" sibTransId="{61ADC926-5946-4E3F-9C44-593EEC8AFEE5}"/>
    <dgm:cxn modelId="{C2188FD4-2E75-4056-9B9E-978334D5560F}" type="presOf" srcId="{8602EB36-FF34-48B1-80B3-4A6D70C1639F}" destId="{0C6610B9-F003-4C92-B921-AA5037FB2ABE}" srcOrd="0" destOrd="0" presId="urn:microsoft.com/office/officeart/2005/8/layout/vList5"/>
    <dgm:cxn modelId="{4661B6D9-C965-4034-AD46-C4AB5E97E8F3}" srcId="{7C5B5DB2-6329-4F90-A05B-C1F87B50ED13}" destId="{B389E5A4-ADC8-4437-A1EC-4F23DF9C354F}" srcOrd="1" destOrd="0" parTransId="{5AB13511-02D1-4048-B9FC-F5C82C02D177}" sibTransId="{600F3210-9365-4284-A529-916AF11C5ECB}"/>
    <dgm:cxn modelId="{CE724DE2-8FAB-42E0-A652-B4305CBCE441}" type="presOf" srcId="{7A95F2E1-2A06-4B2F-AAB2-5F3308954AD9}" destId="{D1ACB301-E01F-4208-B2EE-0AD83355B1B1}" srcOrd="0" destOrd="0" presId="urn:microsoft.com/office/officeart/2005/8/layout/vList5"/>
    <dgm:cxn modelId="{4C2206E7-E94E-4110-AA6C-4CF87A54F15D}" srcId="{E235C437-B2FE-4865-BDFC-F8263543639B}" destId="{A218D2A9-B789-42E4-BE2F-CFA51F1182B0}" srcOrd="3" destOrd="0" parTransId="{85569E56-80C0-4440-AFFC-9E968D3AC3E3}" sibTransId="{B5D26EE9-83B6-46AC-869A-B817E8CDBB6F}"/>
    <dgm:cxn modelId="{336E60EA-C0F8-46EE-92A9-CE0747F2FBBA}" type="presOf" srcId="{4CCEFC16-3919-48E7-9DE9-673C6A723AFF}" destId="{AB8D2FBA-2685-4C43-81D8-3DE36456CA3B}" srcOrd="0" destOrd="1" presId="urn:microsoft.com/office/officeart/2005/8/layout/vList5"/>
    <dgm:cxn modelId="{2C2D7BEA-8B7F-4BAE-857C-AFC9A5078B15}" srcId="{A218D2A9-B789-42E4-BE2F-CFA51F1182B0}" destId="{0CC4CE1E-C3F6-41B7-AF4D-9A5C6666EDCB}" srcOrd="1" destOrd="0" parTransId="{C6CFF899-C23D-4B31-A3B9-6453B079D54D}" sibTransId="{5A153597-8102-4EB2-A983-97CB75083B74}"/>
    <dgm:cxn modelId="{A6B45AEC-C0B7-41D6-B5AE-43B44B9FB43F}" type="presOf" srcId="{006062E8-F295-4075-BC4D-CE2E4DAD97A4}" destId="{2973B8D5-57CB-47A4-A6EC-5E2D56AAD495}" srcOrd="0" destOrd="0" presId="urn:microsoft.com/office/officeart/2005/8/layout/vList5"/>
    <dgm:cxn modelId="{B6988CED-6761-44BB-B0B7-8663C3A82239}" srcId="{E235C437-B2FE-4865-BDFC-F8263543639B}" destId="{0E8CBC36-B854-4040-AFB9-5A1551C60091}" srcOrd="2" destOrd="0" parTransId="{A4E82BFF-D730-4883-9A4F-014B7D50F5A3}" sibTransId="{2697D82D-3906-4356-A310-11E78A9092A1}"/>
    <dgm:cxn modelId="{433F0EF8-BCFB-4F0A-8B79-B97DD6D75E21}" type="presOf" srcId="{2C847452-25BC-4DEB-8C51-941DAD4E9B3E}" destId="{F028DF15-AA03-41C3-AC20-C5DFF2BE790B}" srcOrd="0" destOrd="1" presId="urn:microsoft.com/office/officeart/2005/8/layout/vList5"/>
    <dgm:cxn modelId="{9510A4FD-7B9B-43F2-930C-531812415CCC}" srcId="{E235C437-B2FE-4865-BDFC-F8263543639B}" destId="{8602EB36-FF34-48B1-80B3-4A6D70C1639F}" srcOrd="8" destOrd="0" parTransId="{4B7C262D-6DF9-4679-91BD-2096729542D0}" sibTransId="{66D146EE-77EF-4591-96D9-CBF39B50BBD0}"/>
    <dgm:cxn modelId="{B58208BE-95FF-4BF2-9B70-E3E854B33267}" type="presParOf" srcId="{824C8713-6380-4256-A298-DC678021D306}" destId="{A416984F-5CBE-4DA2-A6D2-B27C34D36E25}" srcOrd="0" destOrd="0" presId="urn:microsoft.com/office/officeart/2005/8/layout/vList5"/>
    <dgm:cxn modelId="{76D6F4F4-5CE0-4543-9E7B-B5EFC28C2B89}" type="presParOf" srcId="{A416984F-5CBE-4DA2-A6D2-B27C34D36E25}" destId="{1B78C10F-5731-4F3A-8645-CF0DBCFED106}" srcOrd="0" destOrd="0" presId="urn:microsoft.com/office/officeart/2005/8/layout/vList5"/>
    <dgm:cxn modelId="{EDB32211-2518-460D-A11D-F2733694A460}" type="presParOf" srcId="{A416984F-5CBE-4DA2-A6D2-B27C34D36E25}" destId="{F028DF15-AA03-41C3-AC20-C5DFF2BE790B}" srcOrd="1" destOrd="0" presId="urn:microsoft.com/office/officeart/2005/8/layout/vList5"/>
    <dgm:cxn modelId="{604D9E79-5EEB-4735-92DB-3BDFDF4EF6BF}" type="presParOf" srcId="{824C8713-6380-4256-A298-DC678021D306}" destId="{A30382B6-2B2E-4FE7-BFBC-6415C1FC2939}" srcOrd="1" destOrd="0" presId="urn:microsoft.com/office/officeart/2005/8/layout/vList5"/>
    <dgm:cxn modelId="{8BC484EB-F337-4D13-8199-08E17DE5BCC1}" type="presParOf" srcId="{824C8713-6380-4256-A298-DC678021D306}" destId="{ABDA7F88-DA19-4408-B825-F4852FA88B92}" srcOrd="2" destOrd="0" presId="urn:microsoft.com/office/officeart/2005/8/layout/vList5"/>
    <dgm:cxn modelId="{88AB735F-D98C-4EF5-8FF9-656B1A21DDFA}" type="presParOf" srcId="{ABDA7F88-DA19-4408-B825-F4852FA88B92}" destId="{2973B8D5-57CB-47A4-A6EC-5E2D56AAD495}" srcOrd="0" destOrd="0" presId="urn:microsoft.com/office/officeart/2005/8/layout/vList5"/>
    <dgm:cxn modelId="{DCFE1742-9D1B-4E8B-843A-D6867891B931}" type="presParOf" srcId="{ABDA7F88-DA19-4408-B825-F4852FA88B92}" destId="{B3B972E5-8ABB-4D1A-82E8-43D60CCB5601}" srcOrd="1" destOrd="0" presId="urn:microsoft.com/office/officeart/2005/8/layout/vList5"/>
    <dgm:cxn modelId="{0AC07F72-FAFC-40C5-9247-6045B84B3E12}" type="presParOf" srcId="{824C8713-6380-4256-A298-DC678021D306}" destId="{84A0E03A-1F97-439F-BA92-E64C97BF8DD4}" srcOrd="3" destOrd="0" presId="urn:microsoft.com/office/officeart/2005/8/layout/vList5"/>
    <dgm:cxn modelId="{386BAB40-0D0A-4A1C-823C-0DC6755939C5}" type="presParOf" srcId="{824C8713-6380-4256-A298-DC678021D306}" destId="{34A84EEE-1F37-47AD-BFFA-5CBBC34AD008}" srcOrd="4" destOrd="0" presId="urn:microsoft.com/office/officeart/2005/8/layout/vList5"/>
    <dgm:cxn modelId="{84A83387-0EBE-4720-9662-F7CD43A96078}" type="presParOf" srcId="{34A84EEE-1F37-47AD-BFFA-5CBBC34AD008}" destId="{5BE2DABD-4A88-41F9-A821-50BDA8AE7755}" srcOrd="0" destOrd="0" presId="urn:microsoft.com/office/officeart/2005/8/layout/vList5"/>
    <dgm:cxn modelId="{AFB61803-BD07-4CA7-9DF3-97E8E5F6EFA4}" type="presParOf" srcId="{34A84EEE-1F37-47AD-BFFA-5CBBC34AD008}" destId="{E4B5CC29-64B9-4F20-9B2D-B56819B43119}" srcOrd="1" destOrd="0" presId="urn:microsoft.com/office/officeart/2005/8/layout/vList5"/>
    <dgm:cxn modelId="{B51BAF57-CDBE-4E94-8C29-9A2E282E2EC2}" type="presParOf" srcId="{824C8713-6380-4256-A298-DC678021D306}" destId="{B74A37E2-A2C2-464A-9AFC-11B02F30C71D}" srcOrd="5" destOrd="0" presId="urn:microsoft.com/office/officeart/2005/8/layout/vList5"/>
    <dgm:cxn modelId="{C514F712-C558-4C53-A81D-5695B237FF06}" type="presParOf" srcId="{824C8713-6380-4256-A298-DC678021D306}" destId="{60C925AD-8F52-450D-85B0-D407976BFD12}" srcOrd="6" destOrd="0" presId="urn:microsoft.com/office/officeart/2005/8/layout/vList5"/>
    <dgm:cxn modelId="{9B0AC6F0-AEBE-44C8-A6D9-4FEAC5A40816}" type="presParOf" srcId="{60C925AD-8F52-450D-85B0-D407976BFD12}" destId="{B422AACB-CB76-46E1-B5D5-CB92FDDC9F6A}" srcOrd="0" destOrd="0" presId="urn:microsoft.com/office/officeart/2005/8/layout/vList5"/>
    <dgm:cxn modelId="{171849FE-A8B3-4C3F-8952-9115D23014EF}" type="presParOf" srcId="{60C925AD-8F52-450D-85B0-D407976BFD12}" destId="{0CB94D6C-2EE4-409D-8B8C-515D44C3AB35}" srcOrd="1" destOrd="0" presId="urn:microsoft.com/office/officeart/2005/8/layout/vList5"/>
    <dgm:cxn modelId="{586C4835-47BF-47E3-A53C-9B139B581B1E}" type="presParOf" srcId="{824C8713-6380-4256-A298-DC678021D306}" destId="{21384F5A-151F-48C0-B73F-846FAD7A87A1}" srcOrd="7" destOrd="0" presId="urn:microsoft.com/office/officeart/2005/8/layout/vList5"/>
    <dgm:cxn modelId="{1CEFFA76-AF00-4BD4-8858-55268DD27FAD}" type="presParOf" srcId="{824C8713-6380-4256-A298-DC678021D306}" destId="{01754E37-A162-43EE-B498-17CFBDB9897B}" srcOrd="8" destOrd="0" presId="urn:microsoft.com/office/officeart/2005/8/layout/vList5"/>
    <dgm:cxn modelId="{A0F6F524-AD8E-48A8-AECE-F1704AFD8C2B}" type="presParOf" srcId="{01754E37-A162-43EE-B498-17CFBDB9897B}" destId="{7BE1E754-DC12-4CD0-B3C3-1844C6B971B8}" srcOrd="0" destOrd="0" presId="urn:microsoft.com/office/officeart/2005/8/layout/vList5"/>
    <dgm:cxn modelId="{539A40BB-BC41-4791-9767-0FF1493AA425}" type="presParOf" srcId="{01754E37-A162-43EE-B498-17CFBDB9897B}" destId="{5BD41BBC-A1D7-4B06-BBDA-3FE620DC38F8}" srcOrd="1" destOrd="0" presId="urn:microsoft.com/office/officeart/2005/8/layout/vList5"/>
    <dgm:cxn modelId="{E07DCAB3-E39D-446B-AF77-8C263B17871A}" type="presParOf" srcId="{824C8713-6380-4256-A298-DC678021D306}" destId="{8DE78FF0-84A2-492A-9E7D-A75BE65D8EEC}" srcOrd="9" destOrd="0" presId="urn:microsoft.com/office/officeart/2005/8/layout/vList5"/>
    <dgm:cxn modelId="{6FFB24A5-0A5C-4045-9C7A-6025FDECBF16}" type="presParOf" srcId="{824C8713-6380-4256-A298-DC678021D306}" destId="{75D28B40-8E20-41FF-A959-A71701B48561}" srcOrd="10" destOrd="0" presId="urn:microsoft.com/office/officeart/2005/8/layout/vList5"/>
    <dgm:cxn modelId="{2F6BF3A7-4C3F-40F2-90F2-B075E879AA3F}" type="presParOf" srcId="{75D28B40-8E20-41FF-A959-A71701B48561}" destId="{6542B1C2-863F-4BD8-B7F4-44A74A70951F}" srcOrd="0" destOrd="0" presId="urn:microsoft.com/office/officeart/2005/8/layout/vList5"/>
    <dgm:cxn modelId="{09B9DFD7-B6F7-4F6C-AB6D-98197DDF0604}" type="presParOf" srcId="{75D28B40-8E20-41FF-A959-A71701B48561}" destId="{AB8D2FBA-2685-4C43-81D8-3DE36456CA3B}" srcOrd="1" destOrd="0" presId="urn:microsoft.com/office/officeart/2005/8/layout/vList5"/>
    <dgm:cxn modelId="{A6210EE4-EB06-446B-BD2F-240F34E48F9D}" type="presParOf" srcId="{824C8713-6380-4256-A298-DC678021D306}" destId="{8164A99A-3707-41C6-A128-D7CCC125A76E}" srcOrd="11" destOrd="0" presId="urn:microsoft.com/office/officeart/2005/8/layout/vList5"/>
    <dgm:cxn modelId="{C2992A44-0CC0-42C7-8081-E1B6C5C434A1}" type="presParOf" srcId="{824C8713-6380-4256-A298-DC678021D306}" destId="{105568D1-9731-4258-961F-D3DCF7773C09}" srcOrd="12" destOrd="0" presId="urn:microsoft.com/office/officeart/2005/8/layout/vList5"/>
    <dgm:cxn modelId="{E0A1FB3A-4E95-4EC3-9777-1F7B66CC521B}" type="presParOf" srcId="{105568D1-9731-4258-961F-D3DCF7773C09}" destId="{131A4696-5F05-482D-8827-2F49D4DE9EF0}" srcOrd="0" destOrd="0" presId="urn:microsoft.com/office/officeart/2005/8/layout/vList5"/>
    <dgm:cxn modelId="{FB73B8E3-D166-4B50-8B8E-56002EACB5D3}" type="presParOf" srcId="{105568D1-9731-4258-961F-D3DCF7773C09}" destId="{AE17E0B4-F425-465B-B5DA-291A4AD375A1}" srcOrd="1" destOrd="0" presId="urn:microsoft.com/office/officeart/2005/8/layout/vList5"/>
    <dgm:cxn modelId="{16DEF8B2-F9F6-41AB-B70D-373D1CC21A80}" type="presParOf" srcId="{824C8713-6380-4256-A298-DC678021D306}" destId="{34F6075D-3603-442B-BEA3-9932DED33099}" srcOrd="13" destOrd="0" presId="urn:microsoft.com/office/officeart/2005/8/layout/vList5"/>
    <dgm:cxn modelId="{F6C8B428-5750-4A2E-B016-B6251E608F49}" type="presParOf" srcId="{824C8713-6380-4256-A298-DC678021D306}" destId="{DAD86348-086B-4F28-B367-D8D287415511}" srcOrd="14" destOrd="0" presId="urn:microsoft.com/office/officeart/2005/8/layout/vList5"/>
    <dgm:cxn modelId="{395DC366-0B40-4144-B294-6B2BD7ADEC10}" type="presParOf" srcId="{DAD86348-086B-4F28-B367-D8D287415511}" destId="{CBFF63F6-2518-4751-823D-B23BB97D0B59}" srcOrd="0" destOrd="0" presId="urn:microsoft.com/office/officeart/2005/8/layout/vList5"/>
    <dgm:cxn modelId="{5F0D98FC-1333-4BBD-95D3-C2EADD32FC66}" type="presParOf" srcId="{DAD86348-086B-4F28-B367-D8D287415511}" destId="{D1ACB301-E01F-4208-B2EE-0AD83355B1B1}" srcOrd="1" destOrd="0" presId="urn:microsoft.com/office/officeart/2005/8/layout/vList5"/>
    <dgm:cxn modelId="{81014372-0C2C-40C5-BEAF-E7E1034F9870}" type="presParOf" srcId="{824C8713-6380-4256-A298-DC678021D306}" destId="{A18B9D5B-D96F-4FF5-BFF6-C9EBF983000D}" srcOrd="15" destOrd="0" presId="urn:microsoft.com/office/officeart/2005/8/layout/vList5"/>
    <dgm:cxn modelId="{291C80A8-7DA4-44D9-8F0F-7C79D4400899}" type="presParOf" srcId="{824C8713-6380-4256-A298-DC678021D306}" destId="{2A06088E-092B-4B80-8E6F-FCE1E6B3A362}" srcOrd="16" destOrd="0" presId="urn:microsoft.com/office/officeart/2005/8/layout/vList5"/>
    <dgm:cxn modelId="{F53D9CFD-143D-49C1-9B3B-0D3BBFB0359A}" type="presParOf" srcId="{2A06088E-092B-4B80-8E6F-FCE1E6B3A362}" destId="{0C6610B9-F003-4C92-B921-AA5037FB2ABE}" srcOrd="0" destOrd="0" presId="urn:microsoft.com/office/officeart/2005/8/layout/vList5"/>
    <dgm:cxn modelId="{542B4ED2-4C7B-4751-8F4C-375BDED0753A}" type="presParOf" srcId="{2A06088E-092B-4B80-8E6F-FCE1E6B3A362}" destId="{6E4BE659-76A1-457B-B933-039A38633EB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F3874-6D3B-48E5-B1B1-8ADAA85329D5}">
      <dsp:nvSpPr>
        <dsp:cNvPr id="0" name=""/>
        <dsp:cNvSpPr/>
      </dsp:nvSpPr>
      <dsp:spPr>
        <a:xfrm rot="5400000">
          <a:off x="4646517" y="-1806453"/>
          <a:ext cx="974098" cy="4831591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Кадровые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Материально-техническая база</a:t>
          </a:r>
        </a:p>
      </dsp:txBody>
      <dsp:txXfrm rot="-5400000">
        <a:off x="2717771" y="169845"/>
        <a:ext cx="4784039" cy="878994"/>
      </dsp:txXfrm>
    </dsp:sp>
    <dsp:sp modelId="{2DB62D14-9D73-477E-A11A-4C75A70173FF}">
      <dsp:nvSpPr>
        <dsp:cNvPr id="0" name=""/>
        <dsp:cNvSpPr/>
      </dsp:nvSpPr>
      <dsp:spPr>
        <a:xfrm>
          <a:off x="0" y="530"/>
          <a:ext cx="2717770" cy="1217622"/>
        </a:xfrm>
        <a:prstGeom prst="roundRect">
          <a:avLst/>
        </a:prstGeom>
        <a:solidFill>
          <a:srgbClr val="00339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/>
        </a:p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Анализ ресурсов</a:t>
          </a:r>
          <a:br>
            <a:rPr lang="ru-RU" sz="2000" b="1" kern="1200" dirty="0"/>
          </a:br>
          <a:endParaRPr lang="ru-RU" sz="2000" b="1" kern="1200" dirty="0"/>
        </a:p>
      </dsp:txBody>
      <dsp:txXfrm>
        <a:off x="59439" y="59969"/>
        <a:ext cx="2598892" cy="1098744"/>
      </dsp:txXfrm>
    </dsp:sp>
    <dsp:sp modelId="{2E62A0BD-40F7-4B4B-8297-1716D6D89D65}">
      <dsp:nvSpPr>
        <dsp:cNvPr id="0" name=""/>
        <dsp:cNvSpPr/>
      </dsp:nvSpPr>
      <dsp:spPr>
        <a:xfrm rot="5400000">
          <a:off x="4646517" y="-527949"/>
          <a:ext cx="974098" cy="4831591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«Речевой модуль»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Родительское собрание</a:t>
          </a:r>
        </a:p>
      </dsp:txBody>
      <dsp:txXfrm rot="-5400000">
        <a:off x="2717771" y="1448349"/>
        <a:ext cx="4784039" cy="878994"/>
      </dsp:txXfrm>
    </dsp:sp>
    <dsp:sp modelId="{949ECF47-2C7C-4E05-9A7D-53501BD367A4}">
      <dsp:nvSpPr>
        <dsp:cNvPr id="0" name=""/>
        <dsp:cNvSpPr/>
      </dsp:nvSpPr>
      <dsp:spPr>
        <a:xfrm>
          <a:off x="0" y="1279034"/>
          <a:ext cx="2717770" cy="1217622"/>
        </a:xfrm>
        <a:prstGeom prst="roundRect">
          <a:avLst/>
        </a:prstGeom>
        <a:solidFill>
          <a:srgbClr val="00339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Информационная работа с родителями и учащимися</a:t>
          </a:r>
        </a:p>
      </dsp:txBody>
      <dsp:txXfrm>
        <a:off x="59439" y="1338473"/>
        <a:ext cx="2598892" cy="1098744"/>
      </dsp:txXfrm>
    </dsp:sp>
    <dsp:sp modelId="{9ABFAADC-F378-483C-9F24-B8287DCE91BB}">
      <dsp:nvSpPr>
        <dsp:cNvPr id="0" name=""/>
        <dsp:cNvSpPr/>
      </dsp:nvSpPr>
      <dsp:spPr>
        <a:xfrm rot="5400000">
          <a:off x="4515172" y="757481"/>
          <a:ext cx="1226759" cy="4826873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Локальный акт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Внесение изменений в ООП ООО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Педсовет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Утверждение рабочих программ                                (на основе ФРП)</a:t>
          </a:r>
        </a:p>
      </dsp:txBody>
      <dsp:txXfrm rot="-5400000">
        <a:off x="2715116" y="2617423"/>
        <a:ext cx="4766988" cy="1106989"/>
      </dsp:txXfrm>
    </dsp:sp>
    <dsp:sp modelId="{B6AE604C-9DF6-463B-A418-2667FAF49AE1}">
      <dsp:nvSpPr>
        <dsp:cNvPr id="0" name=""/>
        <dsp:cNvSpPr/>
      </dsp:nvSpPr>
      <dsp:spPr>
        <a:xfrm>
          <a:off x="0" y="2562107"/>
          <a:ext cx="2715116" cy="1217622"/>
        </a:xfrm>
        <a:prstGeom prst="roundRect">
          <a:avLst/>
        </a:prstGeom>
        <a:solidFill>
          <a:srgbClr val="00339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Нормативная база</a:t>
          </a:r>
        </a:p>
      </dsp:txBody>
      <dsp:txXfrm>
        <a:off x="59439" y="2621546"/>
        <a:ext cx="2596238" cy="1098744"/>
      </dsp:txXfrm>
    </dsp:sp>
    <dsp:sp modelId="{FEFF1F71-58EA-4831-B771-F9E228FE6CCB}">
      <dsp:nvSpPr>
        <dsp:cNvPr id="0" name=""/>
        <dsp:cNvSpPr/>
      </dsp:nvSpPr>
      <dsp:spPr>
        <a:xfrm rot="5400000">
          <a:off x="4566723" y="2077499"/>
          <a:ext cx="974098" cy="4831591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Заявления родителей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Приказ о создании межклассных групп</a:t>
          </a:r>
        </a:p>
      </dsp:txBody>
      <dsp:txXfrm rot="-5400000">
        <a:off x="2637977" y="4053797"/>
        <a:ext cx="4784039" cy="878994"/>
      </dsp:txXfrm>
    </dsp:sp>
    <dsp:sp modelId="{89C80D8D-0AE6-46E1-AE39-8E699A77F863}">
      <dsp:nvSpPr>
        <dsp:cNvPr id="0" name=""/>
        <dsp:cNvSpPr/>
      </dsp:nvSpPr>
      <dsp:spPr>
        <a:xfrm>
          <a:off x="27346" y="3845179"/>
          <a:ext cx="2635068" cy="1217622"/>
        </a:xfrm>
        <a:prstGeom prst="roundRect">
          <a:avLst/>
        </a:prstGeom>
        <a:solidFill>
          <a:srgbClr val="00339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Формирование групп</a:t>
          </a:r>
        </a:p>
      </dsp:txBody>
      <dsp:txXfrm>
        <a:off x="86785" y="3904618"/>
        <a:ext cx="2516190" cy="10987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8DF15-AA03-41C3-AC20-C5DFF2BE790B}">
      <dsp:nvSpPr>
        <dsp:cNvPr id="0" name=""/>
        <dsp:cNvSpPr/>
      </dsp:nvSpPr>
      <dsp:spPr>
        <a:xfrm rot="5400000">
          <a:off x="4999377" y="-2175550"/>
          <a:ext cx="502981" cy="497711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Информатика 2 ч.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Химия 3 ч.</a:t>
          </a:r>
        </a:p>
      </dsp:txBody>
      <dsp:txXfrm rot="-5400000">
        <a:off x="2762309" y="86072"/>
        <a:ext cx="4952563" cy="453873"/>
      </dsp:txXfrm>
    </dsp:sp>
    <dsp:sp modelId="{1B78C10F-5731-4F3A-8645-CF0DBCFED106}">
      <dsp:nvSpPr>
        <dsp:cNvPr id="0" name=""/>
        <dsp:cNvSpPr/>
      </dsp:nvSpPr>
      <dsp:spPr>
        <a:xfrm>
          <a:off x="0" y="2125"/>
          <a:ext cx="2799628" cy="628727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5-дневная учебная неделя</a:t>
          </a:r>
        </a:p>
      </dsp:txBody>
      <dsp:txXfrm>
        <a:off x="30692" y="32817"/>
        <a:ext cx="2738244" cy="567343"/>
      </dsp:txXfrm>
    </dsp:sp>
    <dsp:sp modelId="{B3B972E5-8ABB-4D1A-82E8-43D60CCB5601}">
      <dsp:nvSpPr>
        <dsp:cNvPr id="0" name=""/>
        <dsp:cNvSpPr/>
      </dsp:nvSpPr>
      <dsp:spPr>
        <a:xfrm rot="5400000">
          <a:off x="5036696" y="-1506453"/>
          <a:ext cx="502981" cy="497711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Курсовая подготовка</a:t>
          </a:r>
        </a:p>
      </dsp:txBody>
      <dsp:txXfrm rot="-5400000">
        <a:off x="2799628" y="755169"/>
        <a:ext cx="4952563" cy="453873"/>
      </dsp:txXfrm>
    </dsp:sp>
    <dsp:sp modelId="{2973B8D5-57CB-47A4-A6EC-5E2D56AAD495}">
      <dsp:nvSpPr>
        <dsp:cNvPr id="0" name=""/>
        <dsp:cNvSpPr/>
      </dsp:nvSpPr>
      <dsp:spPr>
        <a:xfrm>
          <a:off x="0" y="662288"/>
          <a:ext cx="2799628" cy="628727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Методическое сопровождение</a:t>
          </a:r>
        </a:p>
      </dsp:txBody>
      <dsp:txXfrm>
        <a:off x="30692" y="692980"/>
        <a:ext cx="2738244" cy="567343"/>
      </dsp:txXfrm>
    </dsp:sp>
    <dsp:sp modelId="{E4B5CC29-64B9-4F20-9B2D-B56819B43119}">
      <dsp:nvSpPr>
        <dsp:cNvPr id="0" name=""/>
        <dsp:cNvSpPr/>
      </dsp:nvSpPr>
      <dsp:spPr>
        <a:xfrm rot="5400000">
          <a:off x="5036696" y="-903725"/>
          <a:ext cx="502981" cy="497711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Индивидуальный учебный план (позволяет создать </a:t>
          </a:r>
          <a:r>
            <a:rPr lang="ru-RU" sz="1400" kern="1200" dirty="0" err="1"/>
            <a:t>межклассные</a:t>
          </a:r>
          <a:r>
            <a:rPr lang="ru-RU" sz="1400" kern="1200" dirty="0"/>
            <a:t> группы в АСУ)</a:t>
          </a:r>
        </a:p>
      </dsp:txBody>
      <dsp:txXfrm rot="-5400000">
        <a:off x="2799628" y="1357897"/>
        <a:ext cx="4952563" cy="453873"/>
      </dsp:txXfrm>
    </dsp:sp>
    <dsp:sp modelId="{5BE2DABD-4A88-41F9-A821-50BDA8AE7755}">
      <dsp:nvSpPr>
        <dsp:cNvPr id="0" name=""/>
        <dsp:cNvSpPr/>
      </dsp:nvSpPr>
      <dsp:spPr>
        <a:xfrm>
          <a:off x="0" y="1333338"/>
          <a:ext cx="2799628" cy="494462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АСУ РСО</a:t>
          </a:r>
        </a:p>
      </dsp:txBody>
      <dsp:txXfrm>
        <a:off x="24138" y="1357476"/>
        <a:ext cx="2751352" cy="446186"/>
      </dsp:txXfrm>
    </dsp:sp>
    <dsp:sp modelId="{0CB94D6C-2EE4-409D-8B8C-515D44C3AB35}">
      <dsp:nvSpPr>
        <dsp:cNvPr id="0" name=""/>
        <dsp:cNvSpPr/>
      </dsp:nvSpPr>
      <dsp:spPr>
        <a:xfrm rot="5400000">
          <a:off x="5036696" y="-321509"/>
          <a:ext cx="502981" cy="497711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2025-26 уч. год электронные учебники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2026-27 уч. год печатные издания</a:t>
          </a:r>
        </a:p>
      </dsp:txBody>
      <dsp:txXfrm rot="-5400000">
        <a:off x="2799628" y="1940113"/>
        <a:ext cx="4952563" cy="453873"/>
      </dsp:txXfrm>
    </dsp:sp>
    <dsp:sp modelId="{B422AACB-CB76-46E1-B5D5-CB92FDDC9F6A}">
      <dsp:nvSpPr>
        <dsp:cNvPr id="0" name=""/>
        <dsp:cNvSpPr/>
      </dsp:nvSpPr>
      <dsp:spPr>
        <a:xfrm>
          <a:off x="0" y="1902949"/>
          <a:ext cx="2799628" cy="524006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Учебники</a:t>
          </a:r>
        </a:p>
      </dsp:txBody>
      <dsp:txXfrm>
        <a:off x="25580" y="1928529"/>
        <a:ext cx="2748468" cy="472846"/>
      </dsp:txXfrm>
    </dsp:sp>
    <dsp:sp modelId="{5BD41BBC-A1D7-4B06-BBDA-3FE620DC38F8}">
      <dsp:nvSpPr>
        <dsp:cNvPr id="0" name=""/>
        <dsp:cNvSpPr/>
      </dsp:nvSpPr>
      <dsp:spPr>
        <a:xfrm rot="5400000">
          <a:off x="4769318" y="461544"/>
          <a:ext cx="1047434" cy="4967401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9 </a:t>
          </a:r>
          <a:r>
            <a:rPr lang="ru-RU" sz="1400" kern="1200" dirty="0" err="1"/>
            <a:t>кл</a:t>
          </a:r>
          <a:r>
            <a:rPr lang="ru-RU" sz="1400" kern="1200" dirty="0"/>
            <a:t>. </a:t>
          </a:r>
          <a:r>
            <a:rPr lang="ru-RU" sz="1400" kern="1200" dirty="0" err="1"/>
            <a:t>химияУ</a:t>
          </a:r>
          <a:r>
            <a:rPr lang="ru-RU" sz="1400" kern="1200" dirty="0"/>
            <a:t>: первыми или последними уроками 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8 </a:t>
          </a:r>
          <a:r>
            <a:rPr lang="ru-RU" sz="1400" kern="1200" dirty="0" err="1"/>
            <a:t>кл</a:t>
          </a:r>
          <a:r>
            <a:rPr lang="ru-RU" sz="1400" kern="1200" dirty="0"/>
            <a:t>.  общий урок: </a:t>
          </a:r>
          <a:r>
            <a:rPr lang="ru-RU" sz="1400" kern="1200" dirty="0" err="1"/>
            <a:t>химияУ</a:t>
          </a:r>
          <a:r>
            <a:rPr lang="ru-RU" sz="1400" kern="1200" dirty="0"/>
            <a:t>, </a:t>
          </a:r>
          <a:r>
            <a:rPr lang="ru-RU" sz="1400" kern="1200" dirty="0" err="1"/>
            <a:t>информатикаУ</a:t>
          </a:r>
          <a:r>
            <a:rPr lang="ru-RU" sz="1400" kern="1200" dirty="0"/>
            <a:t>, </a:t>
          </a:r>
          <a:r>
            <a:rPr lang="ru-RU" sz="1400" kern="1200" dirty="0" err="1"/>
            <a:t>информатикаБ</a:t>
          </a:r>
          <a:r>
            <a:rPr lang="ru-RU" sz="1400" kern="1200" dirty="0"/>
            <a:t>, </a:t>
          </a:r>
          <a:r>
            <a:rPr lang="ru-RU" sz="1400" kern="1200" dirty="0" err="1"/>
            <a:t>алгебраР</a:t>
          </a:r>
          <a:r>
            <a:rPr lang="ru-RU" sz="1400" kern="1200" dirty="0"/>
            <a:t>, </a:t>
          </a:r>
          <a:r>
            <a:rPr lang="ru-RU" sz="1400" kern="1200" dirty="0" err="1"/>
            <a:t>физикаР</a:t>
          </a:r>
          <a:endParaRPr lang="ru-RU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8 </a:t>
          </a:r>
          <a:r>
            <a:rPr lang="ru-RU" sz="1400" kern="1200" dirty="0" err="1"/>
            <a:t>кл</a:t>
          </a:r>
          <a:r>
            <a:rPr lang="ru-RU" sz="1400" kern="1200" dirty="0"/>
            <a:t>. первые или последний урок</a:t>
          </a:r>
        </a:p>
      </dsp:txBody>
      <dsp:txXfrm rot="-5400000">
        <a:off x="2809335" y="2472659"/>
        <a:ext cx="4916269" cy="945170"/>
      </dsp:txXfrm>
    </dsp:sp>
    <dsp:sp modelId="{7BE1E754-DC12-4CD0-B3C3-1844C6B971B8}">
      <dsp:nvSpPr>
        <dsp:cNvPr id="0" name=""/>
        <dsp:cNvSpPr/>
      </dsp:nvSpPr>
      <dsp:spPr>
        <a:xfrm>
          <a:off x="0" y="2621666"/>
          <a:ext cx="2794163" cy="628727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Расписание</a:t>
          </a:r>
        </a:p>
      </dsp:txBody>
      <dsp:txXfrm>
        <a:off x="30692" y="2652358"/>
        <a:ext cx="2732779" cy="567343"/>
      </dsp:txXfrm>
    </dsp:sp>
    <dsp:sp modelId="{AB8D2FBA-2685-4C43-81D8-3DE36456CA3B}">
      <dsp:nvSpPr>
        <dsp:cNvPr id="0" name=""/>
        <dsp:cNvSpPr/>
      </dsp:nvSpPr>
      <dsp:spPr>
        <a:xfrm rot="5400000">
          <a:off x="4999377" y="1394870"/>
          <a:ext cx="502981" cy="497711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 «Химия в экспериментах и задачах» 8 </a:t>
          </a:r>
          <a:r>
            <a:rPr lang="ru-RU" sz="1400" kern="1200" dirty="0" err="1"/>
            <a:t>кл</a:t>
          </a:r>
          <a:r>
            <a:rPr lang="ru-RU" sz="1400" kern="1200" dirty="0"/>
            <a:t>., 9кл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/>
            <a:t>«</a:t>
          </a:r>
          <a:r>
            <a:rPr lang="ru-RU" sz="1400" kern="1200" dirty="0"/>
            <a:t>Основы программирования на </a:t>
          </a:r>
          <a:r>
            <a:rPr lang="en-US" sz="1400" kern="1200" dirty="0"/>
            <a:t>PYTHON</a:t>
          </a:r>
          <a:r>
            <a:rPr lang="ru-RU" sz="1400" kern="1200" dirty="0"/>
            <a:t>»</a:t>
          </a:r>
        </a:p>
      </dsp:txBody>
      <dsp:txXfrm rot="-5400000">
        <a:off x="2762309" y="3656492"/>
        <a:ext cx="4952563" cy="453873"/>
      </dsp:txXfrm>
    </dsp:sp>
    <dsp:sp modelId="{6542B1C2-863F-4BD8-B7F4-44A74A70951F}">
      <dsp:nvSpPr>
        <dsp:cNvPr id="0" name=""/>
        <dsp:cNvSpPr/>
      </dsp:nvSpPr>
      <dsp:spPr>
        <a:xfrm>
          <a:off x="0" y="3491183"/>
          <a:ext cx="2799628" cy="628727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Внеурочная деятельность</a:t>
          </a:r>
        </a:p>
      </dsp:txBody>
      <dsp:txXfrm>
        <a:off x="30692" y="3521875"/>
        <a:ext cx="2738244" cy="567343"/>
      </dsp:txXfrm>
    </dsp:sp>
    <dsp:sp modelId="{AE17E0B4-F425-465B-B5DA-291A4AD375A1}">
      <dsp:nvSpPr>
        <dsp:cNvPr id="0" name=""/>
        <dsp:cNvSpPr/>
      </dsp:nvSpPr>
      <dsp:spPr>
        <a:xfrm rot="5400000">
          <a:off x="4999377" y="1999665"/>
          <a:ext cx="502981" cy="497711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По итогам каждого триместра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По итогам года</a:t>
          </a:r>
        </a:p>
      </dsp:txBody>
      <dsp:txXfrm rot="-5400000">
        <a:off x="2762309" y="4261287"/>
        <a:ext cx="4952563" cy="453873"/>
      </dsp:txXfrm>
    </dsp:sp>
    <dsp:sp modelId="{131A4696-5F05-482D-8827-2F49D4DE9EF0}">
      <dsp:nvSpPr>
        <dsp:cNvPr id="0" name=""/>
        <dsp:cNvSpPr/>
      </dsp:nvSpPr>
      <dsp:spPr>
        <a:xfrm>
          <a:off x="0" y="4151347"/>
          <a:ext cx="2799628" cy="628727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Мониторинг учебных достижений</a:t>
          </a:r>
        </a:p>
      </dsp:txBody>
      <dsp:txXfrm>
        <a:off x="30692" y="4182039"/>
        <a:ext cx="2738244" cy="567343"/>
      </dsp:txXfrm>
    </dsp:sp>
    <dsp:sp modelId="{D1ACB301-E01F-4208-B2EE-0AD83355B1B1}">
      <dsp:nvSpPr>
        <dsp:cNvPr id="0" name=""/>
        <dsp:cNvSpPr/>
      </dsp:nvSpPr>
      <dsp:spPr>
        <a:xfrm rot="5400000">
          <a:off x="5009618" y="2673263"/>
          <a:ext cx="482500" cy="497711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 5-6 </a:t>
          </a:r>
          <a:r>
            <a:rPr lang="ru-RU" sz="1400" kern="1200" dirty="0" err="1"/>
            <a:t>кл</a:t>
          </a:r>
          <a:r>
            <a:rPr lang="ru-RU" sz="1400" kern="1200" dirty="0"/>
            <a:t>. «Естествознание»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 7кл. «Введение в химию»</a:t>
          </a:r>
        </a:p>
      </dsp:txBody>
      <dsp:txXfrm rot="-5400000">
        <a:off x="2762310" y="4944125"/>
        <a:ext cx="4953563" cy="435392"/>
      </dsp:txXfrm>
    </dsp:sp>
    <dsp:sp modelId="{CBFF63F6-2518-4751-823D-B23BB97D0B59}">
      <dsp:nvSpPr>
        <dsp:cNvPr id="0" name=""/>
        <dsp:cNvSpPr/>
      </dsp:nvSpPr>
      <dsp:spPr>
        <a:xfrm>
          <a:off x="0" y="4811510"/>
          <a:ext cx="2799628" cy="628727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Пропедевтика</a:t>
          </a:r>
        </a:p>
      </dsp:txBody>
      <dsp:txXfrm>
        <a:off x="30692" y="4842202"/>
        <a:ext cx="2738244" cy="567343"/>
      </dsp:txXfrm>
    </dsp:sp>
    <dsp:sp modelId="{6E4BE659-76A1-457B-B933-039A38633EBA}">
      <dsp:nvSpPr>
        <dsp:cNvPr id="0" name=""/>
        <dsp:cNvSpPr/>
      </dsp:nvSpPr>
      <dsp:spPr>
        <a:xfrm rot="5400000">
          <a:off x="5036696" y="3297479"/>
          <a:ext cx="502981" cy="4977117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bg1">
              <a:lumMod val="9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Базовая школа </a:t>
          </a:r>
          <a:r>
            <a:rPr lang="ru-RU" sz="1400" kern="1200" dirty="0" err="1"/>
            <a:t>СамГМУ</a:t>
          </a:r>
          <a:endParaRPr lang="ru-RU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ООО «Озон»</a:t>
          </a:r>
        </a:p>
      </dsp:txBody>
      <dsp:txXfrm rot="-5400000">
        <a:off x="2799628" y="5559101"/>
        <a:ext cx="4952563" cy="453873"/>
      </dsp:txXfrm>
    </dsp:sp>
    <dsp:sp modelId="{0C6610B9-F003-4C92-B921-AA5037FB2ABE}">
      <dsp:nvSpPr>
        <dsp:cNvPr id="0" name=""/>
        <dsp:cNvSpPr/>
      </dsp:nvSpPr>
      <dsp:spPr>
        <a:xfrm>
          <a:off x="0" y="5471674"/>
          <a:ext cx="2799628" cy="628727"/>
        </a:xfrm>
        <a:prstGeom prst="roundRect">
          <a:avLst/>
        </a:prstGeom>
        <a:solidFill>
          <a:srgbClr val="00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Сетевое взаимодействие</a:t>
          </a:r>
        </a:p>
      </dsp:txBody>
      <dsp:txXfrm>
        <a:off x="30692" y="5502366"/>
        <a:ext cx="2738244" cy="567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37F2E-0126-46B9-AD28-A450BCB2ED56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60BEC-3C12-4A33-90AC-DDAC3664B9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164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60BEC-3C12-4A33-90AC-DDAC3664B96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391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AEDA0-AF54-49DD-9B7B-7476CE430EE0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597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760BEC-3C12-4A33-90AC-DDAC3664B96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696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Цели и задачи ФГИС «Моя школа» • Принципы ее создания и функционирования • Функциональные возможности • Участников взаимодействия в рамках системы, их права и обязанности • Перечень персональных данных участников образовательных отношений, обработка которых осуществляется в системе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F434C4-EC32-4912-A72F-FFD240FC395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144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Титульный</a:t>
            </a:r>
            <a:r>
              <a:rPr lang="en-US" dirty="0"/>
              <a:t> </a:t>
            </a:r>
            <a:r>
              <a:rPr lang="en-US" dirty="0" err="1"/>
              <a:t>слайд</a:t>
            </a:r>
            <a:r>
              <a:rPr lang="en-US" dirty="0"/>
              <a:t>. </a:t>
            </a:r>
            <a:r>
              <a:rPr lang="en-US" dirty="0" err="1"/>
              <a:t>Презентация</a:t>
            </a:r>
            <a:r>
              <a:rPr lang="en-US" dirty="0"/>
              <a:t> </a:t>
            </a:r>
            <a:r>
              <a:rPr lang="en-US" dirty="0" err="1"/>
              <a:t>содержит</a:t>
            </a:r>
            <a:r>
              <a:rPr lang="en-US" dirty="0"/>
              <a:t> </a:t>
            </a:r>
            <a:r>
              <a:rPr lang="en-US" dirty="0" err="1"/>
              <a:t>примеры</a:t>
            </a:r>
            <a:r>
              <a:rPr lang="en-US" dirty="0"/>
              <a:t> </a:t>
            </a:r>
            <a:r>
              <a:rPr lang="en-US" dirty="0" err="1"/>
              <a:t>заданий</a:t>
            </a:r>
            <a:r>
              <a:rPr lang="en-US" dirty="0"/>
              <a:t> ЭОР МЭО </a:t>
            </a:r>
            <a:r>
              <a:rPr lang="en-US" dirty="0" err="1"/>
              <a:t>из</a:t>
            </a:r>
            <a:r>
              <a:rPr lang="en-US" dirty="0"/>
              <a:t> УБ ЦОК ФГИС «</a:t>
            </a:r>
            <a:r>
              <a:rPr lang="en-US" dirty="0" err="1"/>
              <a:t>Моя</a:t>
            </a:r>
            <a:r>
              <a:rPr lang="en-US" dirty="0"/>
              <a:t> школа», </a:t>
            </a:r>
            <a:r>
              <a:rPr lang="en-US" dirty="0" err="1"/>
              <a:t>предназначенных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углублённого</a:t>
            </a:r>
            <a:r>
              <a:rPr lang="en-US" dirty="0"/>
              <a:t> </a:t>
            </a:r>
            <a:r>
              <a:rPr lang="en-US" dirty="0" err="1"/>
              <a:t>изучения</a:t>
            </a:r>
            <a:r>
              <a:rPr lang="en-US" dirty="0"/>
              <a:t> </a:t>
            </a:r>
            <a:r>
              <a:rPr lang="en-US" dirty="0" err="1"/>
              <a:t>математики</a:t>
            </a:r>
            <a:r>
              <a:rPr lang="en-US" dirty="0"/>
              <a:t>, </a:t>
            </a:r>
            <a:r>
              <a:rPr lang="en-US" dirty="0" err="1"/>
              <a:t>биологии</a:t>
            </a:r>
            <a:r>
              <a:rPr lang="en-US" dirty="0"/>
              <a:t> и </a:t>
            </a:r>
            <a:r>
              <a:rPr lang="en-US" dirty="0" err="1"/>
              <a:t>химии</a:t>
            </a:r>
            <a:r>
              <a:rPr lang="en-US" dirty="0"/>
              <a:t> в 5–9 </a:t>
            </a:r>
            <a:r>
              <a:rPr lang="en-US" dirty="0" err="1"/>
              <a:t>классах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0347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Ключевой</a:t>
            </a:r>
            <a:r>
              <a:rPr lang="en-US" dirty="0"/>
              <a:t> </a:t>
            </a:r>
            <a:r>
              <a:rPr lang="en-US" dirty="0" err="1"/>
              <a:t>тезис</a:t>
            </a:r>
            <a:r>
              <a:rPr lang="en-US" dirty="0"/>
              <a:t>: в </a:t>
            </a:r>
            <a:r>
              <a:rPr lang="en-US" dirty="0" err="1"/>
              <a:t>уроках</a:t>
            </a:r>
            <a:r>
              <a:rPr lang="en-US" dirty="0"/>
              <a:t> УБ ЦОК, </a:t>
            </a:r>
            <a:r>
              <a:rPr lang="en-US" dirty="0" err="1"/>
              <a:t>разработанных</a:t>
            </a:r>
            <a:r>
              <a:rPr lang="en-US" dirty="0"/>
              <a:t> МЭО, </a:t>
            </a:r>
            <a:r>
              <a:rPr lang="en-US" dirty="0" err="1"/>
              <a:t>есть</a:t>
            </a:r>
            <a:r>
              <a:rPr lang="en-US" dirty="0"/>
              <a:t> </a:t>
            </a:r>
            <a:r>
              <a:rPr lang="en-US" dirty="0" err="1"/>
              <a:t>задания</a:t>
            </a:r>
            <a:r>
              <a:rPr lang="en-US" dirty="0"/>
              <a:t>, </a:t>
            </a:r>
            <a:r>
              <a:rPr lang="en-US" dirty="0" err="1"/>
              <a:t>которые</a:t>
            </a:r>
            <a:r>
              <a:rPr lang="en-US" dirty="0"/>
              <a:t> </a:t>
            </a:r>
            <a:r>
              <a:rPr lang="en-US" dirty="0" err="1"/>
              <a:t>выходят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рамки</a:t>
            </a:r>
            <a:r>
              <a:rPr lang="en-US" dirty="0"/>
              <a:t> </a:t>
            </a:r>
            <a:r>
              <a:rPr lang="en-US" dirty="0" err="1"/>
              <a:t>базового</a:t>
            </a:r>
            <a:r>
              <a:rPr lang="en-US" dirty="0"/>
              <a:t> </a:t>
            </a:r>
            <a:r>
              <a:rPr lang="en-US" dirty="0" err="1"/>
              <a:t>уровня</a:t>
            </a:r>
            <a:r>
              <a:rPr lang="en-US" dirty="0"/>
              <a:t> и </a:t>
            </a:r>
            <a:r>
              <a:rPr lang="en-US" dirty="0" err="1"/>
              <a:t>подходят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углублённого</a:t>
            </a:r>
            <a:r>
              <a:rPr lang="en-US" dirty="0"/>
              <a:t> </a:t>
            </a:r>
            <a:r>
              <a:rPr lang="en-US" dirty="0" err="1"/>
              <a:t>изучения</a:t>
            </a:r>
            <a:r>
              <a:rPr lang="en-US" dirty="0"/>
              <a:t> — </a:t>
            </a:r>
            <a:r>
              <a:rPr lang="en-US" dirty="0" err="1"/>
              <a:t>олимпиадные</a:t>
            </a:r>
            <a:r>
              <a:rPr lang="en-US" dirty="0"/>
              <a:t> и </a:t>
            </a:r>
            <a:r>
              <a:rPr lang="en-US" dirty="0" err="1"/>
              <a:t>экзаменационные</a:t>
            </a:r>
            <a:r>
              <a:rPr lang="en-US" dirty="0"/>
              <a:t> </a:t>
            </a:r>
            <a:r>
              <a:rPr lang="en-US" dirty="0" err="1"/>
              <a:t>задачи</a:t>
            </a:r>
            <a:r>
              <a:rPr lang="en-US" dirty="0"/>
              <a:t>, </a:t>
            </a:r>
            <a:r>
              <a:rPr lang="en-US" dirty="0" err="1"/>
              <a:t>межпредметные</a:t>
            </a:r>
            <a:r>
              <a:rPr lang="en-US" dirty="0"/>
              <a:t> </a:t>
            </a:r>
            <a:r>
              <a:rPr lang="en-US" dirty="0" err="1"/>
              <a:t>задания</a:t>
            </a:r>
            <a:r>
              <a:rPr lang="en-US" dirty="0"/>
              <a:t>, </a:t>
            </a:r>
            <a:r>
              <a:rPr lang="en-US" dirty="0" err="1"/>
              <a:t>работа</a:t>
            </a:r>
            <a:r>
              <a:rPr lang="en-US" dirty="0"/>
              <a:t> с </a:t>
            </a:r>
            <a:r>
              <a:rPr lang="en-US" dirty="0" err="1"/>
              <a:t>реальными</a:t>
            </a:r>
            <a:r>
              <a:rPr lang="en-US" dirty="0"/>
              <a:t> </a:t>
            </a:r>
            <a:r>
              <a:rPr lang="en-US" dirty="0" err="1"/>
              <a:t>научными</a:t>
            </a:r>
            <a:r>
              <a:rPr lang="en-US" dirty="0"/>
              <a:t> </a:t>
            </a:r>
            <a:r>
              <a:rPr lang="en-US" dirty="0" err="1"/>
              <a:t>данными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30" name="Google Shape;3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7710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Задачи на проценты в 6 классе сформулированы так же, как задания экзамена 11 класса базового и профильного уровней. Это пример пропедевтики итоговой аттестации с ранних классов.</a:t>
            </a:r>
            <a:endParaRPr/>
          </a:p>
        </p:txBody>
      </p:sp>
      <p:sp>
        <p:nvSpPr>
          <p:cNvPr id="107" name="Google Shape;10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7269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В 9 классе задания ориентированы на повышенный уровень ОГЭ: метод замены переменной в уравнениях с радикалом, задачи на отношение площадей.</a:t>
            </a:r>
            <a:endParaRPr/>
          </a:p>
        </p:txBody>
      </p:sp>
      <p:sp>
        <p:nvSpPr>
          <p:cNvPr id="181" name="Google Shape;18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8951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Ученик работает с фотографией реального препарата корешка лука и определяет клетки на разных стадиях митоза — навык лабораторной и олимпиадной биологии.</a:t>
            </a:r>
            <a:endParaRPr/>
          </a:p>
        </p:txBody>
      </p:sp>
      <p:sp>
        <p:nvSpPr>
          <p:cNvPr id="271" name="Google Shape;271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517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На примере получения генно-инженерного инсулина ученики 7 класса знакомятся с принципами биотехнологии и обсуждают, какие глобальные задачи могут решить бактерии.</a:t>
            </a:r>
            <a:endParaRPr/>
          </a:p>
        </p:txBody>
      </p:sp>
      <p:sp>
        <p:nvSpPr>
          <p:cNvPr id="309" name="Google Shape;30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8746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Задание построено на когнитивном конфликте: газ с наименьшей теплотой сгорания даёт самое горячее пламя. Для объяснения нужны закон Авогадро и понятие теплоёмкости — это межпредметный уровень химии и физики.</a:t>
            </a:r>
            <a:endParaRPr/>
          </a:p>
        </p:txBody>
      </p:sp>
      <p:sp>
        <p:nvSpPr>
          <p:cNvPr id="386" name="Google Shape;38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772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Олимпиадная задача: ученик применяет реакцию ионного обмена (осаждение сульфата бария), чтобы рассчитать оптимальное соотношение мощностей двух цехов и снизить антропогенную нагрузку.</a:t>
            </a:r>
            <a:endParaRPr/>
          </a:p>
        </p:txBody>
      </p:sp>
      <p:sp>
        <p:nvSpPr>
          <p:cNvPr id="404" name="Google Shape;404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860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Сценарии</a:t>
            </a:r>
            <a:r>
              <a:rPr lang="en-US" dirty="0"/>
              <a:t> </a:t>
            </a:r>
            <a:r>
              <a:rPr lang="en-US" dirty="0" err="1"/>
              <a:t>использования</a:t>
            </a:r>
            <a:r>
              <a:rPr lang="en-US" dirty="0"/>
              <a:t>: </a:t>
            </a:r>
            <a:r>
              <a:rPr lang="en-US" dirty="0" err="1"/>
              <a:t>урок</a:t>
            </a:r>
            <a:r>
              <a:rPr lang="en-US" dirty="0"/>
              <a:t> в </a:t>
            </a:r>
            <a:r>
              <a:rPr lang="en-US" dirty="0" err="1"/>
              <a:t>классе</a:t>
            </a:r>
            <a:r>
              <a:rPr lang="en-US" dirty="0"/>
              <a:t> с </a:t>
            </a:r>
            <a:r>
              <a:rPr lang="en-US" dirty="0" err="1"/>
              <a:t>углублённым</a:t>
            </a:r>
            <a:r>
              <a:rPr lang="en-US" dirty="0"/>
              <a:t> </a:t>
            </a:r>
            <a:r>
              <a:rPr lang="en-US" dirty="0" err="1"/>
              <a:t>изучением</a:t>
            </a:r>
            <a:r>
              <a:rPr lang="en-US" dirty="0"/>
              <a:t>, </a:t>
            </a:r>
            <a:r>
              <a:rPr lang="en-US" dirty="0" err="1"/>
              <a:t>индивидуальная</a:t>
            </a:r>
            <a:r>
              <a:rPr lang="en-US" dirty="0"/>
              <a:t> </a:t>
            </a:r>
            <a:r>
              <a:rPr lang="en-US" dirty="0" err="1"/>
              <a:t>образовательная</a:t>
            </a:r>
            <a:r>
              <a:rPr lang="en-US" dirty="0"/>
              <a:t> </a:t>
            </a:r>
            <a:r>
              <a:rPr lang="en-US" dirty="0" err="1"/>
              <a:t>траектория</a:t>
            </a:r>
            <a:r>
              <a:rPr lang="en-US" dirty="0"/>
              <a:t>, </a:t>
            </a:r>
            <a:r>
              <a:rPr lang="en-US" dirty="0" err="1"/>
              <a:t>подготовка</a:t>
            </a:r>
            <a:r>
              <a:rPr lang="en-US" dirty="0"/>
              <a:t> к олимпиадам и ОГЭ, </a:t>
            </a:r>
            <a:r>
              <a:rPr lang="en-US" dirty="0" err="1"/>
              <a:t>внеурочная</a:t>
            </a:r>
            <a:r>
              <a:rPr lang="en-US" dirty="0"/>
              <a:t> </a:t>
            </a:r>
            <a:r>
              <a:rPr lang="en-US" dirty="0" err="1"/>
              <a:t>деятельность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22" name="Google Shape;422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9648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Сводный перечень всех примеров со ссылками для быстрого перехода к урокам в УБ ЦОК.</a:t>
            </a:r>
            <a:endParaRPr/>
          </a:p>
        </p:txBody>
      </p:sp>
      <p:sp>
        <p:nvSpPr>
          <p:cNvPr id="450" name="Google Shape;45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149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7A640-E690-4ACF-A68E-177E4237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6AE6AD-4AD0-4375-BCBB-A9BC85CA9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C8D489-2489-4FE1-B3E0-FDE738832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E67A7B-6405-4756-907D-F627114DC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760571-47AC-428E-87B1-491C77D9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29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CCC7B-7220-44F8-896D-28B8A04CD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FD0DA1-9D99-443B-B87E-2EE855686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409931-BEA4-41AB-850B-391E528F7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A67AA5-4E90-4D11-A2DD-D347967FC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91940F-357C-41A9-AFC6-905D717A9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59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3D357-B286-4924-B96E-304B043E8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9FC4A7-5B41-491E-9F39-20866085C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375B29-AFBB-4C60-9D86-B1FA4A8E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83F4ED-3C10-4418-9311-7B2C10C8B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136A89-8CBE-4CA9-AC51-CC6BBA7F3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2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6B854-2347-4160-87B3-3DAD37E4D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4EDFE9-F02D-4542-95CF-5DD82FADE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00F386-8780-4393-9EB5-2B7391EB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4FE758-2BC3-4804-8E98-7EE596BA2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59AA46-DEFF-4638-8F7B-89C44DDAB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C03EB1-AA20-4CE6-9305-EF78E712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689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A4EAE-3DAF-4670-B95B-4269688D3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C10435-7ACC-41F9-A375-AC92E9860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22D26E-7656-4006-AB38-435270A30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C1F319-5819-46FA-A9CF-AB33EEDB26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BBF93DA-E2BD-4910-B816-68290B7D23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914EAE-CCC1-4480-84AE-9CC9A6406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8F3BA2-E29C-4F36-B3F3-AFA841F63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91BC8F-7FA9-41C7-9A04-DD2FDC7DD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97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F9378-3BAD-4FC1-A02B-1C1D5894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ECA850-A478-4EC1-B51E-CEBBB823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1A4C37-BDAE-4732-8735-D81AAECA2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0FB07F-68CD-4B9B-AD0D-075072E53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774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9BDDB4-6AF9-4A04-A07F-D1F9CCB77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AD39BFD-7018-41B6-BF79-C4C951D50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56D13F-2D2D-4404-8610-A144557F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37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8C2CB-69A7-4106-82C0-7EBEB8348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979E60-3D80-42D4-868A-C8906928A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0B714A-6A87-4007-B0FD-B09DA3128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EE6338-741E-4784-9DC6-CF40D322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B6BF8E-06AB-4447-BF15-2F8C83C5E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9379EB-EA4F-4910-9DD1-C61D9FBA5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92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936BE-9232-446E-9E37-CE50189F0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2DB9B56-F766-4D86-86E4-78A45617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5A7005-4412-4CA3-8FB1-275966D69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C0C861-7A51-4028-86A8-87DEB305D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C7E9E6-13E3-41DA-8AA7-3F3386C0E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346123-0DC7-426D-915D-10ABB02E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0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17D17-5228-4A4A-A4AD-36D8F7C4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0981D8-26F7-4B13-B933-0A29A0972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E6DE24-5622-4E4E-82DC-27B001A9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A4136C-7EC7-4D28-8468-A5138575E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045B55-98E1-464C-8EF2-EF6ED374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43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656FA9-92C2-4179-9560-D97851D596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85C9B1-AE33-438F-8FE5-3B392BC46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A330C7-9841-4B8A-A249-534314FF2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00EE29-EED9-4207-AE16-9B5A3BC36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DB1510-D3EF-4F78-9557-F27BD79C5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143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599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Title and Two Columns">
    <p:spTree>
      <p:nvGrpSpPr>
        <p:cNvPr id="1" name="Group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title" idx="6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18" name="Shape 418"/>
          <p:cNvSpPr txBox="1">
            <a:spLocks noGrp="1"/>
          </p:cNvSpPr>
          <p:nvPr>
            <p:ph type="body" idx="7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19" name="Shape 419"/>
          <p:cNvSpPr txBox="1">
            <a:spLocks noGrp="1"/>
          </p:cNvSpPr>
          <p:nvPr>
            <p:ph type="body" idx="34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20" name="Shape 42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21.03.2024</a:t>
            </a:r>
          </a:p>
        </p:txBody>
      </p:sp>
      <p:sp>
        <p:nvSpPr>
          <p:cNvPr id="421" name="Shape 4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22" name="Shape 4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5433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E2206-98C2-4E2D-A4A5-4EA16B48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A2E962-CBAB-49D2-87A3-5DDEC6B0C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F69CAD-259A-4B03-81F6-44ADAE5683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AD20B-EB10-44BC-91BE-86BE7770370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EE7736-F406-48DA-BCB4-5DE2EA314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E31431-849C-46A7-BE6E-8AA7604DB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728FB-552A-4650-B977-59D71C533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71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iro63.ru/projects/modernizatsiya-sistemy-metodicheskoy-raboty/regionalnye-vebinary-predmetnaya-vertikal-upravlencheskie-subboty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isk.yandex.ru/i/s7ytGTwPZmzxbA" TargetMode="External"/><Relationship Id="rId4" Type="http://schemas.openxmlformats.org/officeDocument/2006/relationships/image" Target="../media/image5.tm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12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openxmlformats.org/officeDocument/2006/relationships/image" Target="../media/image7.jpg"/><Relationship Id="rId9" Type="http://schemas.openxmlformats.org/officeDocument/2006/relationships/image" Target="../media/image11.png"/><Relationship Id="rId1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ratingoo.samregion.ru/users/login/?next=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hyperlink" Target="https://ratingoo.samregion.ru/users/login/?next=/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k2DZ2ZQgW7Mvtw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k2DZ2ZQgW7Mvtw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k2DZ2ZQgW7Mvtw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k2DZ2ZQgW7Mvtw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k2DZ2ZQgW7Mvtw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so_zu_school3_szr@63edu.ru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3szr.minobr63.ru/wp-content/uploads/2026/03/algebra_7-9_ugl_%D0%BF%D0%BE%D0%B4%D0%BF%D0%B8%D1%81%D0%B0%D0%BD%D0%BE.pdf" TargetMode="External"/><Relationship Id="rId7" Type="http://schemas.openxmlformats.org/officeDocument/2006/relationships/hyperlink" Target="https://school3szr.minobr63.ru/wp-content/uploads/2026/03/fizika_7-9_ugl_%D0%BF%D0%BE%D0%B4%D0%BF%D0%B8%D1%81%D0%B0%D0%BD%D0%BE.pdf" TargetMode="External"/><Relationship Id="rId2" Type="http://schemas.openxmlformats.org/officeDocument/2006/relationships/hyperlink" Target="https://edsoo.ru/wp-content/uploads/2025/07/2025_ooo_frp_matematika-5-9_ugl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dsoo.ru/wp-content/uploads/2025/07/2025_ooo_frp_fizika_7-9_ugl.pdf" TargetMode="External"/><Relationship Id="rId5" Type="http://schemas.openxmlformats.org/officeDocument/2006/relationships/hyperlink" Target="https://school3szr.minobr63.ru/wp-content/uploads/2026/03/veroyat_7-9_ugl_%D0%BF%D0%BE%D0%B4%D0%BF%D0%B8%D1%81%D0%B0%D0%BD%D0%BE.pdf" TargetMode="External"/><Relationship Id="rId4" Type="http://schemas.openxmlformats.org/officeDocument/2006/relationships/hyperlink" Target="https://school3szr.minobr63.ru/wp-content/uploads/2026/03/geomet_7-9_ugl_%D0%BF%D0%BE%D0%B4%D0%BF%D0%B8%D1%81%D0%B0%D0%BD%D0%BE.pd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63cu_sch10zhg@63edu.ru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25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24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hyperlink" Target="https://edsoo.ru/rabochie-programmy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tmp"/><Relationship Id="rId5" Type="http://schemas.openxmlformats.org/officeDocument/2006/relationships/image" Target="../media/image28.tmp"/><Relationship Id="rId4" Type="http://schemas.openxmlformats.org/officeDocument/2006/relationships/image" Target="../media/image27.tm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s://fioco.ru/Media/Default/Documents/&#1042;&#1055;&#1056;_2026/&#1055;&#1088;&#1080;&#1082;&#1072;&#1079;%20901_&#1042;&#1055;&#1056;.pdf" TargetMode="External"/><Relationship Id="rId7" Type="http://schemas.openxmlformats.org/officeDocument/2006/relationships/hyperlink" Target="https://fioco.ru/Media/Default/Documents/%D0%92%D0%9F%D0%A0_2027/VPR_MA-8_DEMO_(U)_2027.pdf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ioco.ru/Media/Default/Documents/%D0%92%D0%9F%D0%A0_2027/VPR_FI-8_DEMO_(U)_2027.pdf" TargetMode="External"/><Relationship Id="rId5" Type="http://schemas.openxmlformats.org/officeDocument/2006/relationships/hyperlink" Target="https://fioco.ru/Media/Default/Documents/%D0%92%D0%9F%D0%A0_2027/VPR_MA-7_DEMO_(U)_2027.pdf" TargetMode="External"/><Relationship Id="rId4" Type="http://schemas.openxmlformats.org/officeDocument/2006/relationships/hyperlink" Target="https://fioco.ru/Media/Default/Documents/%D0%92%D0%9F%D0%A0_2027/VPR_FI-7_DEMO_(U)_2027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tm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hyperlink" Target="https://iro63.ru/upload/medialibrary/db3/i59ua1m7s2tsdjysh8ghc8cs1ta2bs7s.pdf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hyperlink" Target="http://publication.pravo.gov.ru/Document/View/0001202207150030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atalens.yandex/mq73zqdtuepq5" TargetMode="External"/><Relationship Id="rId5" Type="http://schemas.openxmlformats.org/officeDocument/2006/relationships/hyperlink" Target="https://disk.yandex.ru/i/MOMs10NmdMs_Yg" TargetMode="External"/><Relationship Id="rId4" Type="http://schemas.openxmlformats.org/officeDocument/2006/relationships/hyperlink" Target="https://disk.yandex.ru/i/ADC6mfQlBuY5n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.pravo.gov.ru/document/0001202609230008?index=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tm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gosuslugi.ru/edu-content/lesson/209759" TargetMode="External"/><Relationship Id="rId4" Type="http://schemas.openxmlformats.org/officeDocument/2006/relationships/image" Target="../media/image4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gosuslugi.ru/edu-content/lesson/211443" TargetMode="External"/><Relationship Id="rId5" Type="http://schemas.openxmlformats.org/officeDocument/2006/relationships/hyperlink" Target="https://www.gosuslugi.ru/edu-content/lesson/210680" TargetMode="External"/><Relationship Id="rId4" Type="http://schemas.openxmlformats.org/officeDocument/2006/relationships/image" Target="../media/image4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gosuslugi.ru/edu-content/lesson/236148" TargetMode="External"/><Relationship Id="rId4" Type="http://schemas.openxmlformats.org/officeDocument/2006/relationships/image" Target="../media/image4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gosuslugi.ru/edu-content/lesson/234937" TargetMode="Externa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gosuslugi.ru/edu-content/lesson/132493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gosuslugi.ru/edu-content/lesson/132509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suslugi.ru/edu-content/lesson/211234" TargetMode="External"/><Relationship Id="rId13" Type="http://schemas.openxmlformats.org/officeDocument/2006/relationships/hyperlink" Target="https://www.gosuslugi.ru/edu-content/lesson/234937" TargetMode="External"/><Relationship Id="rId3" Type="http://schemas.openxmlformats.org/officeDocument/2006/relationships/hyperlink" Target="https://www.gosuslugi.ru/edu-content/lesson/209134" TargetMode="External"/><Relationship Id="rId7" Type="http://schemas.openxmlformats.org/officeDocument/2006/relationships/hyperlink" Target="https://www.gosuslugi.ru/edu-content/theme/99011" TargetMode="External"/><Relationship Id="rId12" Type="http://schemas.openxmlformats.org/officeDocument/2006/relationships/hyperlink" Target="https://www.gosuslugi.ru/edu-content/lesson/234645" TargetMode="External"/><Relationship Id="rId17" Type="http://schemas.openxmlformats.org/officeDocument/2006/relationships/hyperlink" Target="https://www.gosuslugi.ru/edu-content/lesson/132509" TargetMode="External"/><Relationship Id="rId2" Type="http://schemas.openxmlformats.org/officeDocument/2006/relationships/notesSlide" Target="../notesSlides/notesSlide17.xml"/><Relationship Id="rId16" Type="http://schemas.openxmlformats.org/officeDocument/2006/relationships/hyperlink" Target="https://www.gosuslugi.ru/edu-content/lesson/132493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gosuslugi.ru/edu-content/lesson/210903" TargetMode="External"/><Relationship Id="rId11" Type="http://schemas.openxmlformats.org/officeDocument/2006/relationships/hyperlink" Target="https://www.gosuslugi.ru/edu-content/lesson/236148" TargetMode="External"/><Relationship Id="rId5" Type="http://schemas.openxmlformats.org/officeDocument/2006/relationships/hyperlink" Target="https://www.gosuslugi.ru/edu-content/lesson/209908" TargetMode="External"/><Relationship Id="rId15" Type="http://schemas.openxmlformats.org/officeDocument/2006/relationships/hyperlink" Target="https://www.gosuslugi.ru/edu-content/lesson/234334" TargetMode="External"/><Relationship Id="rId10" Type="http://schemas.openxmlformats.org/officeDocument/2006/relationships/hyperlink" Target="https://www.gosuslugi.ru/edu-content/lesson/211443" TargetMode="External"/><Relationship Id="rId4" Type="http://schemas.openxmlformats.org/officeDocument/2006/relationships/hyperlink" Target="https://www.gosuslugi.ru/edu-content/lesson/209759" TargetMode="External"/><Relationship Id="rId9" Type="http://schemas.openxmlformats.org/officeDocument/2006/relationships/hyperlink" Target="https://www.gosuslugi.ru/edu-content/lesson/210680" TargetMode="External"/><Relationship Id="rId14" Type="http://schemas.openxmlformats.org/officeDocument/2006/relationships/hyperlink" Target="https://www.gosuslugi.ru/edu-content/lesson/235278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2cN4q7LOHHpcuw" TargetMode="External"/><Relationship Id="rId2" Type="http://schemas.openxmlformats.org/officeDocument/2006/relationships/hyperlink" Target="https://disk.yandex.ru/i/BjUeo0RMjvR0NQ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max.ru/join/_7rrR49CMRpAvQ3iODx2XxoxlyTDrbw6TeaA93W__9g" TargetMode="External"/><Relationship Id="rId7" Type="http://schemas.openxmlformats.org/officeDocument/2006/relationships/hyperlink" Target="https://forms.yandex.ru/u/6ac7817d49af47003250b49d" TargetMode="External"/><Relationship Id="rId2" Type="http://schemas.openxmlformats.org/officeDocument/2006/relationships/hyperlink" Target="https://max.ru/join/Ay8E98q1cjbPktZEqi7vN2kB7qMPqBwvQrRcKS8GQ5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x.ru/join/g1Y2GP-rY9eM-Sb8wS50Sv1YMJ4p_pN8aTehWIyQHNQ" TargetMode="External"/><Relationship Id="rId5" Type="http://schemas.openxmlformats.org/officeDocument/2006/relationships/hyperlink" Target="https://max.ru/join/uV7Yt5Lw1P4lwlZ7Mbluq_OgfGZPwveYr5le7gOf3yQ" TargetMode="External"/><Relationship Id="rId4" Type="http://schemas.openxmlformats.org/officeDocument/2006/relationships/hyperlink" Target="https://max.ru/join/Yxc5wLO5eCzVeKigeDD9WtmSzLwGGKr_j4cgfanpbXE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vkvideo.ru/live-8534_456243149?list=ln-JnTEwkPj4fShdobxxb" TargetMode="External"/><Relationship Id="rId2" Type="http://schemas.openxmlformats.org/officeDocument/2006/relationships/hyperlink" Target="https://quick.apkpro.ru/poll/17669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isk.yandex.ru/i/CYnU46Hkx9N51A" TargetMode="Externa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image" Target="../media/image60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jp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jp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77.png"/><Relationship Id="rId21" Type="http://schemas.openxmlformats.org/officeDocument/2006/relationships/image" Target="../media/image9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image" Target="../media/image76.png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tmp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vk.ru/gau_dpo_so_iro?z=video-211853778_456239720" TargetMode="External"/><Relationship Id="rId3" Type="http://schemas.openxmlformats.org/officeDocument/2006/relationships/hyperlink" Target="https://disk.yandex.ru/i/UXIsn3ktcosMgw" TargetMode="External"/><Relationship Id="rId7" Type="http://schemas.openxmlformats.org/officeDocument/2006/relationships/image" Target="../media/image99.png"/><Relationship Id="rId2" Type="http://schemas.openxmlformats.org/officeDocument/2006/relationships/image" Target="../media/image98.tmp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isk.yandex.ru/i/j7NdbhFvCghiJA" TargetMode="External"/><Relationship Id="rId5" Type="http://schemas.openxmlformats.org/officeDocument/2006/relationships/hyperlink" Target="https://disk.yandex.ru/i/EI3_tFZ0Dekg6g" TargetMode="External"/><Relationship Id="rId4" Type="http://schemas.openxmlformats.org/officeDocument/2006/relationships/hyperlink" Target="https://disk.yandex.ru/i/rCaDNhmmh4VJSA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tmp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tmp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iro63.ru/projects/modernizatsiya-sistemy-metodicheskoy-raboty/regionalnye-vebinary-predmetnaya-vertikal-upravlencheskie-subbot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41C5221-F4AA-4625-B102-C84C9919A357}"/>
              </a:ext>
            </a:extLst>
          </p:cNvPr>
          <p:cNvGrpSpPr/>
          <p:nvPr/>
        </p:nvGrpSpPr>
        <p:grpSpPr>
          <a:xfrm>
            <a:off x="405434" y="219063"/>
            <a:ext cx="2147924" cy="1585550"/>
            <a:chOff x="582987" y="248259"/>
            <a:chExt cx="2147924" cy="158555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E16E836-CB1C-49A0-A861-5E16B5F4B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2987" y="248259"/>
              <a:ext cx="2147924" cy="1182994"/>
            </a:xfrm>
            <a:prstGeom prst="rect">
              <a:avLst/>
            </a:prstGeom>
          </p:spPr>
        </p:pic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EDFAC6BF-8091-492E-8D63-E5580EC57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987" y="1433699"/>
              <a:ext cx="214792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МИНИСТЕРСТВО ОБРАЗОВАНИЯ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САМАРСКОЙ ОБЛАСТИ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00AE10-3D31-4FA2-9C6C-9D8DAC47F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960" y="410748"/>
            <a:ext cx="1545167" cy="128212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824805-1880-4C78-8A70-631FD6777933}"/>
              </a:ext>
            </a:extLst>
          </p:cNvPr>
          <p:cNvSpPr/>
          <p:nvPr/>
        </p:nvSpPr>
        <p:spPr>
          <a:xfrm>
            <a:off x="428911" y="5806188"/>
            <a:ext cx="4227689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  <a:hlinkClick r:id="rId4"/>
              </a:rPr>
              <a:t>Методическая суббота руководителя ОО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72D0AEF-2393-43F4-9BC8-B24D0FD92C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999" y="219755"/>
            <a:ext cx="1571568" cy="15848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33D162-263A-4994-8580-B96E9A3A0BF2}"/>
              </a:ext>
            </a:extLst>
          </p:cNvPr>
          <p:cNvSpPr txBox="1"/>
          <p:nvPr/>
        </p:nvSpPr>
        <p:spPr>
          <a:xfrm>
            <a:off x="405434" y="2634936"/>
            <a:ext cx="11844989" cy="158812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rgbClr val="091AAB"/>
                </a:solidFill>
                <a:ea typeface="+mj-ea"/>
                <a:cs typeface="Times New Roman" panose="02020603050405020304" pitchFamily="18" charset="0"/>
              </a:defRPr>
            </a:lvl1pPr>
          </a:lstStyle>
          <a:p>
            <a:pPr lvl="0">
              <a:defRPr/>
            </a:pPr>
            <a:r>
              <a:rPr lang="ru-RU" sz="3600" dirty="0">
                <a:solidFill>
                  <a:srgbClr val="003399"/>
                </a:solidFill>
              </a:rPr>
              <a:t>Комплексный план повышения качества математического и естественно-научного образования. Старт в новом 2026/2027 учебном году.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anose="020F0502020204030204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8C2FD5-8DB6-409B-A4A5-0C9084783220}"/>
              </a:ext>
            </a:extLst>
          </p:cNvPr>
          <p:cNvSpPr txBox="1"/>
          <p:nvPr/>
        </p:nvSpPr>
        <p:spPr>
          <a:xfrm>
            <a:off x="10382665" y="580618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08.10.2026</a:t>
            </a:r>
          </a:p>
        </p:txBody>
      </p:sp>
    </p:spTree>
    <p:extLst>
      <p:ext uri="{BB962C8B-B14F-4D97-AF65-F5344CB8AC3E}">
        <p14:creationId xmlns:p14="http://schemas.microsoft.com/office/powerpoint/2010/main" val="1265733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1EFC732-2E9E-4FDD-9B80-0575F2069832}"/>
              </a:ext>
            </a:extLst>
          </p:cNvPr>
          <p:cNvSpPr/>
          <p:nvPr/>
        </p:nvSpPr>
        <p:spPr>
          <a:xfrm>
            <a:off x="136123" y="0"/>
            <a:ext cx="104726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3399"/>
                </a:solidFill>
              </a:rPr>
              <a:t>Мониторинг реализации комплексного плана мероприятий по повышению качества МиЕНО на период до 2030 года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87F5B92-A642-4F99-B370-E25C63F090C8}"/>
              </a:ext>
            </a:extLst>
          </p:cNvPr>
          <p:cNvGraphicFramePr>
            <a:graphicFrameLocks noGrp="1"/>
          </p:cNvGraphicFramePr>
          <p:nvPr/>
        </p:nvGraphicFramePr>
        <p:xfrm>
          <a:off x="404216" y="978675"/>
          <a:ext cx="11043369" cy="4923214"/>
        </p:xfrm>
        <a:graphic>
          <a:graphicData uri="http://schemas.openxmlformats.org/drawingml/2006/table">
            <a:tbl>
              <a:tblPr/>
              <a:tblGrid>
                <a:gridCol w="2558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3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51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6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5764">
                <a:tc>
                  <a:txBody>
                    <a:bodyPr/>
                    <a:lstStyle/>
                    <a:p>
                      <a:pPr indent="0" algn="ctr"/>
                      <a:r>
                        <a:rPr lang="ru" sz="1800" b="1" dirty="0">
                          <a:solidFill>
                            <a:schemeClr val="tx1"/>
                          </a:solidFill>
                          <a:latin typeface="Calibri"/>
                        </a:rPr>
                        <a:t>Субъект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libri"/>
                        </a:rPr>
                        <a:t>в</a:t>
                      </a:r>
                      <a:r>
                        <a:rPr lang="ru" sz="18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libri"/>
                        </a:rPr>
                        <a:t>ПФО</a:t>
                      </a:r>
                      <a:endParaRPr lang="ru" sz="1800" b="1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ts val="1512"/>
                        </a:lnSpc>
                        <a:buAutoNum type="arabicPeriod"/>
                      </a:pPr>
                      <a:r>
                        <a:rPr lang="ru" sz="1200" b="1" dirty="0">
                          <a:solidFill>
                            <a:schemeClr val="tx1"/>
                          </a:solidFill>
                          <a:latin typeface="Calibri"/>
                        </a:rPr>
                        <a:t>Увеличение количества обучающихся, углубленно изучающих МиЕН предметы на 10% ежегодно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200" b="1" dirty="0">
                          <a:solidFill>
                            <a:schemeClr val="tx1"/>
                          </a:solidFill>
                          <a:latin typeface="Calibri"/>
                        </a:rPr>
                        <a:t>2. Доля обучающихся, выбравших ЕГЭ по МА(пр), ИНФ, ФИ, ХИ, БИ, </a:t>
                      </a:r>
                    </a:p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200" b="1" dirty="0">
                          <a:solidFill>
                            <a:schemeClr val="tx1"/>
                          </a:solidFill>
                          <a:latin typeface="Calibri"/>
                        </a:rPr>
                        <a:t>до 35% к 2030 году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12"/>
                        </a:lnSpc>
                      </a:pPr>
                      <a:r>
                        <a:rPr lang="ru" sz="1200" b="1" dirty="0">
                          <a:solidFill>
                            <a:schemeClr val="tx1"/>
                          </a:solidFill>
                          <a:latin typeface="Calibri"/>
                        </a:rPr>
                        <a:t>6. Повышение количества педагогов в возрасте до 35 лет до 30% к 2030 году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488"/>
                        </a:lnSpc>
                      </a:pPr>
                      <a:r>
                        <a:rPr lang="ru" sz="1200" b="1" dirty="0">
                          <a:solidFill>
                            <a:schemeClr val="tx1"/>
                          </a:solidFill>
                          <a:latin typeface="Calibri"/>
                        </a:rPr>
                        <a:t>Позиция по результатам мониторинга в РФ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34"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 dirty="0">
                          <a:solidFill>
                            <a:srgbClr val="00B050"/>
                          </a:solidFill>
                          <a:latin typeface="Calibri"/>
                        </a:rPr>
                        <a:t>Самарская область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 dirty="0">
                          <a:solidFill>
                            <a:srgbClr val="00B050"/>
                          </a:solidFill>
                          <a:latin typeface="Calibri"/>
                        </a:rPr>
                        <a:t>18,52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 dirty="0">
                          <a:solidFill>
                            <a:srgbClr val="00B050"/>
                          </a:solidFill>
                          <a:latin typeface="Calibri"/>
                        </a:rPr>
                        <a:t>37,78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 dirty="0">
                          <a:solidFill>
                            <a:srgbClr val="C00000"/>
                          </a:solidFill>
                          <a:latin typeface="Calibri"/>
                        </a:rPr>
                        <a:t>18,11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 dirty="0">
                          <a:solidFill>
                            <a:srgbClr val="00B05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Нижегородская область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10,23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35,09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19,61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chemeClr val="tx1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Оренбургская область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80,97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35,89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chemeClr val="tx1"/>
                          </a:solidFill>
                          <a:latin typeface="Calibri"/>
                        </a:rPr>
                        <a:t>15,24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267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Чувашская Республика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-6,99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Ульяновская область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36,36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34,11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21,01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Удмуртская Республика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25,86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36,05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17,48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Республика Марий Эл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chemeClr val="tx1"/>
                          </a:solidFill>
                          <a:latin typeface="Calibri"/>
                        </a:rPr>
                        <a:t>13,81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38,12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15,18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Республика Башкортостан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16,87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39,71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14,13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304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Республика Татарстан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chemeClr val="tx1"/>
                          </a:solidFill>
                          <a:latin typeface="Calibri"/>
                        </a:rPr>
                        <a:t>4,24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18,7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Республика Мордовия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-6,72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30,89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19,72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Пензенская область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7,82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36,03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18,79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Пермский край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-3,22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35,82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16,7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151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Кировская область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34,85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14,21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235">
                <a:tc>
                  <a:txBody>
                    <a:bodyPr/>
                    <a:lstStyle/>
                    <a:p>
                      <a:pPr indent="0" algn="ctr"/>
                      <a:r>
                        <a:rPr lang="ru" sz="1400" dirty="0">
                          <a:latin typeface="Calibri"/>
                        </a:rPr>
                        <a:t>Саратовская область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4,24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32,89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18,29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 dirty="0">
                          <a:solidFill>
                            <a:schemeClr val="tx1"/>
                          </a:solidFill>
                          <a:latin typeface="Calibri"/>
                        </a:rPr>
                        <a:t>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235">
                <a:tc>
                  <a:txBody>
                    <a:bodyPr/>
                    <a:lstStyle/>
                    <a:p>
                      <a:pPr marL="152400" indent="0" algn="ctr"/>
                      <a:r>
                        <a:rPr lang="ru" sz="1600" b="1" dirty="0">
                          <a:solidFill>
                            <a:srgbClr val="003399"/>
                          </a:solidFill>
                          <a:latin typeface="Calibri"/>
                        </a:rPr>
                        <a:t>Итого по России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 dirty="0">
                          <a:solidFill>
                            <a:srgbClr val="003399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 dirty="0">
                          <a:solidFill>
                            <a:srgbClr val="003399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 dirty="0">
                          <a:solidFill>
                            <a:srgbClr val="003399"/>
                          </a:solidFill>
                          <a:latin typeface="Calibri"/>
                        </a:rPr>
                        <a:t>19,1% </a:t>
                      </a:r>
                      <a:r>
                        <a:rPr lang="ru" sz="2000" b="1" dirty="0">
                          <a:solidFill>
                            <a:srgbClr val="00B050"/>
                          </a:solidFill>
                          <a:latin typeface="Calibri"/>
                        </a:rPr>
                        <a:t>!</a:t>
                      </a:r>
                      <a:endParaRPr lang="ru" sz="1600" b="1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464930"/>
                  </a:ext>
                </a:extLst>
              </a:tr>
            </a:tbl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672C5EE-994E-4CCF-B1B6-98594989E4A5}"/>
              </a:ext>
            </a:extLst>
          </p:cNvPr>
          <p:cNvSpPr/>
          <p:nvPr/>
        </p:nvSpPr>
        <p:spPr>
          <a:xfrm>
            <a:off x="289631" y="1755989"/>
            <a:ext cx="11263461" cy="329409"/>
          </a:xfrm>
          <a:prstGeom prst="roundRect">
            <a:avLst>
              <a:gd name="adj" fmla="val 46028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BB7A279-E0AB-451F-9717-C649E8FB6ACC}"/>
              </a:ext>
            </a:extLst>
          </p:cNvPr>
          <p:cNvSpPr/>
          <p:nvPr/>
        </p:nvSpPr>
        <p:spPr>
          <a:xfrm>
            <a:off x="335006" y="6072990"/>
            <a:ext cx="12518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ЗАДАЧА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DF058AC-61A0-4B4E-AF04-6B4262C72154}"/>
              </a:ext>
            </a:extLst>
          </p:cNvPr>
          <p:cNvSpPr/>
          <p:nvPr/>
        </p:nvSpPr>
        <p:spPr>
          <a:xfrm>
            <a:off x="1666017" y="6120321"/>
            <a:ext cx="788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Обеспечить в 2026 году достижение ключевых (региональных) показателей комплексного плана мероприятий по повышению качества МиЕНО</a:t>
            </a:r>
          </a:p>
        </p:txBody>
      </p:sp>
    </p:spTree>
    <p:extLst>
      <p:ext uri="{BB962C8B-B14F-4D97-AF65-F5344CB8AC3E}">
        <p14:creationId xmlns:p14="http://schemas.microsoft.com/office/powerpoint/2010/main" val="1647366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196C8D7-72B2-43A0-92BA-B18EB9C4B738}"/>
              </a:ext>
            </a:extLst>
          </p:cNvPr>
          <p:cNvSpPr/>
          <p:nvPr/>
        </p:nvSpPr>
        <p:spPr>
          <a:xfrm>
            <a:off x="297151" y="0"/>
            <a:ext cx="10868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3399"/>
                </a:solidFill>
              </a:rPr>
              <a:t>Повышение качества математического и естественно-научного образования (МиЕНО) в Самарской области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D8D2C72-DEE8-4CC4-A264-B98C9316D150}"/>
              </a:ext>
            </a:extLst>
          </p:cNvPr>
          <p:cNvSpPr/>
          <p:nvPr/>
        </p:nvSpPr>
        <p:spPr>
          <a:xfrm>
            <a:off x="297151" y="920279"/>
            <a:ext cx="10267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</a:rPr>
              <a:t>Региональный план (дорожная карта) повышения качества математического и естественно-научного образования  на основе результатов оценочных процедур на 2024–2027 годы в ОО Самарской области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82A676F-A94B-46EB-97FA-5523CEE2FA02}"/>
              </a:ext>
            </a:extLst>
          </p:cNvPr>
          <p:cNvSpPr/>
          <p:nvPr/>
        </p:nvSpPr>
        <p:spPr>
          <a:xfrm>
            <a:off x="5425663" y="1621944"/>
            <a:ext cx="666981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563C1"/>
                </a:solidFill>
              </a:rPr>
              <a:t>Федеральный </a:t>
            </a:r>
            <a:r>
              <a:rPr lang="ru-RU" sz="1400" b="1" dirty="0">
                <a:solidFill>
                  <a:srgbClr val="0563C1"/>
                </a:solidFill>
              </a:rPr>
              <a:t>мониторинг</a:t>
            </a:r>
            <a:r>
              <a:rPr lang="ru-RU" sz="1400" dirty="0">
                <a:solidFill>
                  <a:srgbClr val="0563C1"/>
                </a:solidFill>
              </a:rPr>
              <a:t> реализации региональных комплексных планов мероприятий по повышению качества МиЕНО</a:t>
            </a:r>
          </a:p>
          <a:p>
            <a:endParaRPr lang="ru-RU" sz="1400" dirty="0"/>
          </a:p>
          <a:p>
            <a:r>
              <a:rPr lang="ru-RU" sz="1400" b="1" dirty="0"/>
              <a:t>Показатель 1.</a:t>
            </a:r>
            <a:r>
              <a:rPr lang="ru-RU" sz="1400" dirty="0"/>
              <a:t> Углубленное изучение математики, информатики, физики, химии и биологии.</a:t>
            </a:r>
          </a:p>
          <a:p>
            <a:r>
              <a:rPr lang="ru-RU" sz="1400" b="1" dirty="0"/>
              <a:t>Показатель 2. </a:t>
            </a:r>
            <a:r>
              <a:rPr lang="ru-RU" sz="1400" dirty="0"/>
              <a:t>Выбор ЕГЭ по математике, информатике, физике, химии, биологии.</a:t>
            </a:r>
          </a:p>
          <a:p>
            <a:r>
              <a:rPr lang="ru-RU" sz="1400" b="1" dirty="0"/>
              <a:t>Показатель 3. </a:t>
            </a:r>
            <a:r>
              <a:rPr lang="ru-RU" sz="1400" dirty="0"/>
              <a:t>Сетевое взаимодействие.</a:t>
            </a:r>
          </a:p>
          <a:p>
            <a:r>
              <a:rPr lang="ru-RU" sz="1400" b="1" dirty="0"/>
              <a:t>Показатель 4. </a:t>
            </a:r>
            <a:r>
              <a:rPr lang="ru-RU" sz="1400" dirty="0"/>
              <a:t>Эффективность материально-технической базы.</a:t>
            </a:r>
          </a:p>
          <a:p>
            <a:r>
              <a:rPr lang="ru-RU" sz="1400" b="1" dirty="0"/>
              <a:t>Показатель 5. </a:t>
            </a:r>
            <a:r>
              <a:rPr lang="ru-RU" sz="1400" dirty="0"/>
              <a:t>Квалификация педагогов </a:t>
            </a:r>
            <a:r>
              <a:rPr lang="ru-RU" sz="1400" dirty="0" err="1"/>
              <a:t>МиЕН</a:t>
            </a:r>
            <a:r>
              <a:rPr lang="ru-RU" sz="1400" dirty="0"/>
              <a:t> предметам.</a:t>
            </a:r>
          </a:p>
          <a:p>
            <a:r>
              <a:rPr lang="ru-RU" sz="1400" b="1" dirty="0"/>
              <a:t>Показатель 6. </a:t>
            </a:r>
            <a:r>
              <a:rPr lang="ru-RU" sz="1400" dirty="0"/>
              <a:t>Молодые педагоги </a:t>
            </a:r>
            <a:r>
              <a:rPr lang="ru-RU" sz="1400" dirty="0" err="1"/>
              <a:t>МиЕН</a:t>
            </a:r>
            <a:r>
              <a:rPr lang="ru-RU" sz="1400" dirty="0"/>
              <a:t> предметов.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90FD43E-45F7-4F6D-A596-8BDB3A509687}"/>
              </a:ext>
            </a:extLst>
          </p:cNvPr>
          <p:cNvSpPr/>
          <p:nvPr/>
        </p:nvSpPr>
        <p:spPr>
          <a:xfrm>
            <a:off x="5425987" y="4419660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0563C1"/>
                </a:solidFill>
              </a:rPr>
              <a:t>Источники получения информации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AD24536-2F0D-4ED3-B045-B23FC757326B}"/>
              </a:ext>
            </a:extLst>
          </p:cNvPr>
          <p:cNvSpPr/>
          <p:nvPr/>
        </p:nvSpPr>
        <p:spPr>
          <a:xfrm>
            <a:off x="5425987" y="4811003"/>
            <a:ext cx="639869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/>
              <a:t>Форма статистического наблюдения ОО-1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/>
              <a:t>Данные АСУ РСО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/>
              <a:t>Рособрнадзор (ГИА, ВПР…)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/>
              <a:t>Федеральный центр тестирования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/>
              <a:t>Запрос в ведущие классические, инженерно-технические вузы и научные организации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/>
              <a:t>Сайты региональных ИРО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D06F7F-963B-4ACC-887A-629CE19259CA}"/>
              </a:ext>
            </a:extLst>
          </p:cNvPr>
          <p:cNvSpPr txBox="1"/>
          <p:nvPr/>
        </p:nvSpPr>
        <p:spPr>
          <a:xfrm>
            <a:off x="8760570" y="4002481"/>
            <a:ext cx="4106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C00000"/>
                </a:solidFill>
              </a:rPr>
              <a:t>!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5209A4-C43A-4B34-8D48-F19618A22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29" y="1634121"/>
            <a:ext cx="2881710" cy="401207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96CEB92-9A9F-4EDC-9DA0-63F6F991C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463" y="2334900"/>
            <a:ext cx="2881710" cy="400717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DABA3AA-85C4-43E2-9A77-FB7317578371}"/>
              </a:ext>
            </a:extLst>
          </p:cNvPr>
          <p:cNvSpPr/>
          <p:nvPr/>
        </p:nvSpPr>
        <p:spPr>
          <a:xfrm>
            <a:off x="306629" y="6424238"/>
            <a:ext cx="33037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hlinkClick r:id="rId5"/>
              </a:rPr>
              <a:t>https://disk.yandex.ru/i/s7ytGTwPZmzxbA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8078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FE71798-46D9-44E6-96EC-56860EAAC2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546"/>
          <a:stretch/>
        </p:blipFill>
        <p:spPr>
          <a:xfrm>
            <a:off x="0" y="330149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21DCE1-D220-4D0C-8E25-97959F2478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4" r="7778"/>
          <a:stretch/>
        </p:blipFill>
        <p:spPr>
          <a:xfrm flipH="1">
            <a:off x="4548295" y="0"/>
            <a:ext cx="7643703" cy="68580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E51C23C-0068-49EA-AF74-2FCD9C1C56E2}"/>
              </a:ext>
            </a:extLst>
          </p:cNvPr>
          <p:cNvSpPr/>
          <p:nvPr/>
        </p:nvSpPr>
        <p:spPr>
          <a:xfrm>
            <a:off x="3903244" y="0"/>
            <a:ext cx="8288756" cy="6870236"/>
          </a:xfrm>
          <a:prstGeom prst="rect">
            <a:avLst/>
          </a:prstGeom>
          <a:gradFill flip="none" rotWithShape="1">
            <a:gsLst>
              <a:gs pos="89000">
                <a:srgbClr val="F6FBFE">
                  <a:alpha val="99000"/>
                </a:srgbClr>
              </a:gs>
              <a:gs pos="26000">
                <a:schemeClr val="bg1">
                  <a:alpha val="42000"/>
                </a:schemeClr>
              </a:gs>
              <a:gs pos="0">
                <a:schemeClr val="bg1">
                  <a:alpha val="0"/>
                </a:schemeClr>
              </a:gs>
              <a:gs pos="100000">
                <a:srgbClr val="FCFF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9792">
              <a:defRPr/>
            </a:pPr>
            <a:endParaRPr lang="ru-RU" sz="2323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7E51C72-4D05-4FB1-A205-76D7AA212456}"/>
              </a:ext>
            </a:extLst>
          </p:cNvPr>
          <p:cNvGrpSpPr/>
          <p:nvPr/>
        </p:nvGrpSpPr>
        <p:grpSpPr>
          <a:xfrm>
            <a:off x="670048" y="3188423"/>
            <a:ext cx="6690190" cy="757130"/>
            <a:chOff x="670048" y="3445889"/>
            <a:chExt cx="6690190" cy="757130"/>
          </a:xfrm>
        </p:grpSpPr>
        <p:sp>
          <p:nvSpPr>
            <p:cNvPr id="15" name="Текст 8">
              <a:extLst>
                <a:ext uri="{FF2B5EF4-FFF2-40B4-BE49-F238E27FC236}">
                  <a16:creationId xmlns:a16="http://schemas.microsoft.com/office/drawing/2014/main" id="{B8B7E604-4097-47DA-A572-88EF1E90D807}"/>
                </a:ext>
              </a:extLst>
            </p:cNvPr>
            <p:cNvSpPr txBox="1">
              <a:spLocks/>
            </p:cNvSpPr>
            <p:nvPr/>
          </p:nvSpPr>
          <p:spPr>
            <a:xfrm>
              <a:off x="1418733" y="3445889"/>
              <a:ext cx="5941505" cy="7571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defRPr sz="1200">
                  <a:latin typeface="Montserrat" panose="00000500000000000000" pitchFamily="2" charset="-5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Выбор ЕГЭ по предметам, до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D96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 </a:t>
              </a: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D479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35% 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к 2030 г. </a:t>
              </a:r>
              <a:b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</a:b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по МА (профиль), ФИ, ХИ, БИ, ИНФ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7D9C17D6-2EBE-41F1-B474-862ED91B3872}"/>
                </a:ext>
              </a:extLst>
            </p:cNvPr>
            <p:cNvSpPr/>
            <p:nvPr/>
          </p:nvSpPr>
          <p:spPr>
            <a:xfrm>
              <a:off x="670048" y="3519599"/>
              <a:ext cx="609710" cy="609710"/>
            </a:xfrm>
            <a:prstGeom prst="roundRect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17" name="Рисунок 16" descr="Атом со сплошной заливкой">
              <a:extLst>
                <a:ext uri="{FF2B5EF4-FFF2-40B4-BE49-F238E27FC236}">
                  <a16:creationId xmlns:a16="http://schemas.microsoft.com/office/drawing/2014/main" id="{F99230F0-D543-4106-A049-C46451EB5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1903" y="3581454"/>
              <a:ext cx="486000" cy="486000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AD0D968-DA51-443D-A9C3-683D62B36721}"/>
              </a:ext>
            </a:extLst>
          </p:cNvPr>
          <p:cNvGrpSpPr/>
          <p:nvPr/>
        </p:nvGrpSpPr>
        <p:grpSpPr>
          <a:xfrm>
            <a:off x="670048" y="4331289"/>
            <a:ext cx="5979990" cy="757130"/>
            <a:chOff x="670048" y="4546895"/>
            <a:chExt cx="5979990" cy="757130"/>
          </a:xfrm>
        </p:grpSpPr>
        <p:sp>
          <p:nvSpPr>
            <p:cNvPr id="19" name="Текст 8">
              <a:extLst>
                <a:ext uri="{FF2B5EF4-FFF2-40B4-BE49-F238E27FC236}">
                  <a16:creationId xmlns:a16="http://schemas.microsoft.com/office/drawing/2014/main" id="{1C4DE3D1-3F36-478C-A862-3FA07B894724}"/>
                </a:ext>
              </a:extLst>
            </p:cNvPr>
            <p:cNvSpPr txBox="1">
              <a:spLocks/>
            </p:cNvSpPr>
            <p:nvPr/>
          </p:nvSpPr>
          <p:spPr>
            <a:xfrm>
              <a:off x="1418734" y="4546895"/>
              <a:ext cx="5231304" cy="7571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defRPr sz="1200">
                  <a:latin typeface="Montserrat" panose="00000500000000000000" pitchFamily="2" charset="-5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600"/>
                </a:spcBef>
                <a:defRPr/>
              </a:pPr>
              <a:r>
                <a:rPr lang="ru-RU" sz="200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</a:rPr>
                <a:t>Увеличение доли участников ЕГЭ, набравших </a:t>
              </a:r>
              <a:r>
                <a:rPr lang="ru-RU" sz="2800" b="1" dirty="0">
                  <a:solidFill>
                    <a:srgbClr val="0D4798"/>
                  </a:solidFill>
                  <a:latin typeface="+mn-lt"/>
                  <a:cs typeface="Arial" panose="020B0604020202020204" pitchFamily="34" charset="0"/>
                </a:rPr>
                <a:t>60+</a:t>
              </a:r>
              <a:r>
                <a:rPr lang="ru-RU" sz="2800" b="1" dirty="0">
                  <a:solidFill>
                    <a:srgbClr val="000D96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ru-RU" sz="200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</a:rPr>
                <a:t>и более баллов</a:t>
              </a:r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8FA13834-FF87-4004-B585-E0FCC93754E8}"/>
                </a:ext>
              </a:extLst>
            </p:cNvPr>
            <p:cNvSpPr/>
            <p:nvPr/>
          </p:nvSpPr>
          <p:spPr>
            <a:xfrm>
              <a:off x="670048" y="4620605"/>
              <a:ext cx="609710" cy="609710"/>
            </a:xfrm>
            <a:prstGeom prst="roundRect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21F1D9CF-92DC-4ABF-9A0F-34FF3FD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651" y="4682208"/>
              <a:ext cx="486504" cy="486504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30DC304-FEF8-4C1C-A31B-C2E62646962B}"/>
              </a:ext>
            </a:extLst>
          </p:cNvPr>
          <p:cNvGrpSpPr/>
          <p:nvPr/>
        </p:nvGrpSpPr>
        <p:grpSpPr>
          <a:xfrm>
            <a:off x="670048" y="5367583"/>
            <a:ext cx="6120931" cy="609710"/>
            <a:chOff x="670048" y="5647902"/>
            <a:chExt cx="6120931" cy="609710"/>
          </a:xfrm>
        </p:grpSpPr>
        <p:sp>
          <p:nvSpPr>
            <p:cNvPr id="23" name="Текст 8">
              <a:extLst>
                <a:ext uri="{FF2B5EF4-FFF2-40B4-BE49-F238E27FC236}">
                  <a16:creationId xmlns:a16="http://schemas.microsoft.com/office/drawing/2014/main" id="{87F83504-670C-421C-A542-69AF0FC48EDC}"/>
                </a:ext>
              </a:extLst>
            </p:cNvPr>
            <p:cNvSpPr txBox="1">
              <a:spLocks/>
            </p:cNvSpPr>
            <p:nvPr/>
          </p:nvSpPr>
          <p:spPr>
            <a:xfrm>
              <a:off x="1418733" y="5712692"/>
              <a:ext cx="5372246" cy="480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defRPr sz="1200">
                  <a:latin typeface="Montserrat" panose="00000500000000000000" pitchFamily="2" charset="-5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Увеличение доли </a:t>
              </a: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D479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молодых учителей 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до </a:t>
              </a:r>
              <a:r>
                <a:rPr lang="ru-RU" sz="2800" b="1" dirty="0">
                  <a:solidFill>
                    <a:srgbClr val="0D4798"/>
                  </a:solidFill>
                  <a:latin typeface="+mn-lt"/>
                  <a:cs typeface="Arial" panose="020B0604020202020204" pitchFamily="34" charset="0"/>
                </a:rPr>
                <a:t>30%</a:t>
              </a:r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7F35A299-ED8F-45D4-9306-36D6C23A27FC}"/>
                </a:ext>
              </a:extLst>
            </p:cNvPr>
            <p:cNvSpPr/>
            <p:nvPr/>
          </p:nvSpPr>
          <p:spPr>
            <a:xfrm>
              <a:off x="670048" y="5647902"/>
              <a:ext cx="609710" cy="609710"/>
            </a:xfrm>
            <a:prstGeom prst="roundRect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SemiBold" panose="00000700000000000000" pitchFamily="50" charset="-52"/>
                <a:cs typeface="Arial" panose="020B0604020202020204" pitchFamily="34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F4861EE-8D79-4204-BA7F-4CCF0F66F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87" y="5709441"/>
              <a:ext cx="486633" cy="486633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3A8F5E9-C39B-4E0B-94F1-7FD644C2B000}"/>
              </a:ext>
            </a:extLst>
          </p:cNvPr>
          <p:cNvGrpSpPr/>
          <p:nvPr/>
        </p:nvGrpSpPr>
        <p:grpSpPr>
          <a:xfrm>
            <a:off x="670048" y="2332567"/>
            <a:ext cx="7411850" cy="691856"/>
            <a:chOff x="670048" y="2332567"/>
            <a:chExt cx="7411850" cy="691856"/>
          </a:xfrm>
        </p:grpSpPr>
        <p:sp>
          <p:nvSpPr>
            <p:cNvPr id="27" name="Текст 8">
              <a:extLst>
                <a:ext uri="{FF2B5EF4-FFF2-40B4-BE49-F238E27FC236}">
                  <a16:creationId xmlns:a16="http://schemas.microsoft.com/office/drawing/2014/main" id="{060ABBAB-E2A1-416B-9E5A-7080C8F4229E}"/>
                </a:ext>
              </a:extLst>
            </p:cNvPr>
            <p:cNvSpPr txBox="1">
              <a:spLocks/>
            </p:cNvSpPr>
            <p:nvPr/>
          </p:nvSpPr>
          <p:spPr>
            <a:xfrm>
              <a:off x="1418733" y="2332567"/>
              <a:ext cx="6663165" cy="6918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defRPr sz="1200">
                  <a:latin typeface="Montserrat" panose="00000500000000000000" pitchFamily="2" charset="-5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Углубленное изучение </a:t>
              </a:r>
              <a:r>
                <a:rPr kumimoji="0" lang="ru-RU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МиЕН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 предметов, </a:t>
              </a:r>
              <a:b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</a:b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D479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увеличение количества обучающихся на </a:t>
              </a:r>
              <a:r>
                <a:rPr lang="ru-RU" sz="2800" b="1" dirty="0">
                  <a:solidFill>
                    <a:srgbClr val="0D4798"/>
                  </a:solidFill>
                  <a:latin typeface="+mn-lt"/>
                  <a:cs typeface="Arial" panose="020B0604020202020204" pitchFamily="34" charset="0"/>
                </a:rPr>
                <a:t>10% </a:t>
              </a: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D479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ежегодно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D4798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84CB5479-9FA0-47EC-A6D5-0ABA42D04B0D}"/>
                </a:ext>
              </a:extLst>
            </p:cNvPr>
            <p:cNvSpPr/>
            <p:nvPr/>
          </p:nvSpPr>
          <p:spPr>
            <a:xfrm>
              <a:off x="670048" y="2369349"/>
              <a:ext cx="609710" cy="609710"/>
            </a:xfrm>
            <a:prstGeom prst="roundRect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4B24DA82-7D90-4402-98A7-004B95275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903" y="2431204"/>
              <a:ext cx="486000" cy="4860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22A3008-7B41-9BCA-DDAE-C0C435E2B45F}"/>
              </a:ext>
            </a:extLst>
          </p:cNvPr>
          <p:cNvSpPr txBox="1"/>
          <p:nvPr/>
        </p:nvSpPr>
        <p:spPr>
          <a:xfrm>
            <a:off x="562409" y="191134"/>
            <a:ext cx="11121591" cy="114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spc="-30" dirty="0">
                <a:solidFill>
                  <a:srgbClr val="003399"/>
                </a:solidFill>
                <a:ea typeface="+mj-ea"/>
                <a:cs typeface="+mj-cs"/>
              </a:rPr>
              <a:t>Комплексный план </a:t>
            </a:r>
            <a:br>
              <a:rPr lang="ru-RU" sz="3600" spc="-30" dirty="0">
                <a:solidFill>
                  <a:srgbClr val="003399"/>
                </a:solidFill>
                <a:ea typeface="+mj-ea"/>
                <a:cs typeface="+mj-cs"/>
              </a:rPr>
            </a:b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мероприятий по повышению качества математического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и естественно-научного образования на период до 2030 года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D47A6BB-0286-E63E-9C62-9FDEDB362783}"/>
              </a:ext>
            </a:extLst>
          </p:cNvPr>
          <p:cNvSpPr/>
          <p:nvPr/>
        </p:nvSpPr>
        <p:spPr>
          <a:xfrm>
            <a:off x="-100361" y="1625853"/>
            <a:ext cx="4608861" cy="509889"/>
          </a:xfrm>
          <a:prstGeom prst="roundRect">
            <a:avLst/>
          </a:prstGeom>
          <a:solidFill>
            <a:srgbClr val="0D4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E51859-9C01-9638-3445-D97E23619AF1}"/>
              </a:ext>
            </a:extLst>
          </p:cNvPr>
          <p:cNvSpPr txBox="1"/>
          <p:nvPr/>
        </p:nvSpPr>
        <p:spPr>
          <a:xfrm>
            <a:off x="201030" y="1655309"/>
            <a:ext cx="44078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Некоторые целевые показатели:</a:t>
            </a:r>
          </a:p>
        </p:txBody>
      </p:sp>
      <p:sp>
        <p:nvSpPr>
          <p:cNvPr id="37" name="Номер слайда 3">
            <a:extLst>
              <a:ext uri="{FF2B5EF4-FFF2-40B4-BE49-F238E27FC236}">
                <a16:creationId xmlns:a16="http://schemas.microsoft.com/office/drawing/2014/main" id="{1B4CAB39-AFE1-497D-B57D-0798B2AC6904}"/>
              </a:ext>
            </a:extLst>
          </p:cNvPr>
          <p:cNvSpPr txBox="1">
            <a:spLocks/>
          </p:cNvSpPr>
          <p:nvPr/>
        </p:nvSpPr>
        <p:spPr>
          <a:xfrm>
            <a:off x="11590592" y="6297781"/>
            <a:ext cx="364679" cy="336142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7D0BFA-31FF-4593-97A9-6BE861E8BE3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krobat Light" panose="00000500000000000000" pitchFamily="50" charset="-52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Akrobat Light" panose="00000500000000000000" pitchFamily="50" charset="-52"/>
              <a:cs typeface="Arial" panose="020B0604020202020204" pitchFamily="34" charset="0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42755722-0EB4-46C2-949B-E8A096CE8999}"/>
              </a:ext>
            </a:extLst>
          </p:cNvPr>
          <p:cNvGrpSpPr/>
          <p:nvPr/>
        </p:nvGrpSpPr>
        <p:grpSpPr>
          <a:xfrm>
            <a:off x="11574383" y="40106"/>
            <a:ext cx="661129" cy="426502"/>
            <a:chOff x="-579413" y="3604064"/>
            <a:chExt cx="661129" cy="426502"/>
          </a:xfrm>
        </p:grpSpPr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11661349-6796-4DEF-8B8D-D42996D2DBCB}"/>
                </a:ext>
              </a:extLst>
            </p:cNvPr>
            <p:cNvGrpSpPr/>
            <p:nvPr/>
          </p:nvGrpSpPr>
          <p:grpSpPr>
            <a:xfrm>
              <a:off x="-579413" y="3604064"/>
              <a:ext cx="661129" cy="426502"/>
              <a:chOff x="584866" y="6149461"/>
              <a:chExt cx="952868" cy="614705"/>
            </a:xfrm>
          </p:grpSpPr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3B9FAC7D-23A1-4701-8CC6-8A2BE4E0E79C}"/>
                  </a:ext>
                </a:extLst>
              </p:cNvPr>
              <p:cNvSpPr/>
              <p:nvPr/>
            </p:nvSpPr>
            <p:spPr>
              <a:xfrm flipH="1">
                <a:off x="648464" y="6149461"/>
                <a:ext cx="825673" cy="589592"/>
              </a:xfrm>
              <a:prstGeom prst="rect">
                <a:avLst/>
              </a:prstGeom>
              <a:gradFill flip="none" rotWithShape="1">
                <a:gsLst>
                  <a:gs pos="61000">
                    <a:srgbClr val="C9DBFB">
                      <a:alpha val="51000"/>
                    </a:srgbClr>
                  </a:gs>
                  <a:gs pos="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66242F7-EBE8-4052-A449-C7662EC42D81}"/>
                  </a:ext>
                </a:extLst>
              </p:cNvPr>
              <p:cNvSpPr txBox="1"/>
              <p:nvPr/>
            </p:nvSpPr>
            <p:spPr>
              <a:xfrm>
                <a:off x="584866" y="6471396"/>
                <a:ext cx="952868" cy="2927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ru-RU" sz="400" dirty="0">
                    <a:solidFill>
                      <a:srgbClr val="0D4798">
                        <a:alpha val="43000"/>
                      </a:srgbClr>
                    </a:solidFill>
                    <a:latin typeface="Akrobat Light" panose="00000500000000000000" pitchFamily="50" charset="-52"/>
                  </a:rPr>
                  <a:t>ОКРУЖНОЕ СОВЕЩАНИЕ ИСМО – 2026</a:t>
                </a:r>
              </a:p>
            </p:txBody>
          </p:sp>
        </p:grp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7EA71922-B5BE-4E9B-919F-2E6B52E57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l="21783" t="19708" r="21872" b="19266"/>
            <a:stretch/>
          </p:blipFill>
          <p:spPr>
            <a:xfrm>
              <a:off x="-342739" y="3624048"/>
              <a:ext cx="187780" cy="203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0648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B7704B-5E0B-4F6F-8B47-21632F6C7BB2}"/>
              </a:ext>
            </a:extLst>
          </p:cNvPr>
          <p:cNvSpPr txBox="1"/>
          <p:nvPr/>
        </p:nvSpPr>
        <p:spPr>
          <a:xfrm>
            <a:off x="552086" y="1773689"/>
            <a:ext cx="11443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3399"/>
                </a:solidFill>
              </a:rPr>
              <a:t>Выполнение декомпозированных показателей. Задачи на 2026/2027 учебный год</a:t>
            </a:r>
          </a:p>
        </p:txBody>
      </p:sp>
    </p:spTree>
    <p:extLst>
      <p:ext uri="{BB962C8B-B14F-4D97-AF65-F5344CB8AC3E}">
        <p14:creationId xmlns:p14="http://schemas.microsoft.com/office/powerpoint/2010/main" val="3825543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789371"/>
              </p:ext>
            </p:extLst>
          </p:nvPr>
        </p:nvGraphicFramePr>
        <p:xfrm>
          <a:off x="295006" y="1887187"/>
          <a:ext cx="11383457" cy="44876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8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8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78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0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78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936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208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Предметы</a:t>
                      </a: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Уровень образования</a:t>
                      </a: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ru-RU" sz="1400" b="1" kern="1200" dirty="0"/>
                        <a:t>Общее кол-во школьников, изучающих предмет  углубленно, чел.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Прирост </a:t>
                      </a:r>
                      <a:br>
                        <a:rPr lang="ru-RU" sz="1400" b="1" dirty="0"/>
                      </a:br>
                      <a:r>
                        <a:rPr lang="ru-RU" sz="1400" b="1" dirty="0"/>
                        <a:t>в 2025</a:t>
                      </a:r>
                      <a:r>
                        <a:rPr lang="en-US" sz="1400" b="1" dirty="0"/>
                        <a:t>/</a:t>
                      </a:r>
                      <a:r>
                        <a:rPr lang="ru-RU" sz="1400" b="1" dirty="0"/>
                        <a:t>26 </a:t>
                      </a:r>
                      <a:br>
                        <a:rPr lang="ru-RU" sz="1400" b="1" dirty="0"/>
                      </a:br>
                      <a:r>
                        <a:rPr lang="ru-RU" sz="1400" b="1" dirty="0"/>
                        <a:t>учебном году, %</a:t>
                      </a: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Прирост </a:t>
                      </a:r>
                      <a:br>
                        <a:rPr lang="ru-RU" sz="1400" b="1" dirty="0"/>
                      </a:br>
                      <a:r>
                        <a:rPr lang="ru-RU" sz="1400" b="1" dirty="0"/>
                        <a:t>в 202</a:t>
                      </a:r>
                      <a:r>
                        <a:rPr lang="en-US" sz="1400" b="1" dirty="0"/>
                        <a:t>6/</a:t>
                      </a:r>
                      <a:r>
                        <a:rPr lang="ru-RU" sz="1400" b="1" dirty="0"/>
                        <a:t>2</a:t>
                      </a:r>
                      <a:r>
                        <a:rPr lang="en-US" sz="1400" b="1" dirty="0"/>
                        <a:t>7</a:t>
                      </a:r>
                      <a:r>
                        <a:rPr lang="ru-RU" sz="1400" b="1" dirty="0"/>
                        <a:t> </a:t>
                      </a:r>
                      <a:br>
                        <a:rPr lang="ru-RU" sz="1400" b="1" dirty="0"/>
                      </a:br>
                      <a:r>
                        <a:rPr lang="ru-RU" sz="1400" b="1" dirty="0"/>
                        <a:t>учебном году, %</a:t>
                      </a: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Источник </a:t>
                      </a:r>
                      <a:br>
                        <a:rPr lang="ru-RU" sz="1400" b="1" dirty="0"/>
                      </a:br>
                      <a:r>
                        <a:rPr lang="ru-RU" sz="1400" b="1" dirty="0"/>
                        <a:t>данных</a:t>
                      </a: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/>
                        <a:t>2024 /</a:t>
                      </a:r>
                      <a:r>
                        <a:rPr lang="ru-RU" sz="1400" b="1" kern="1200" baseline="0" dirty="0"/>
                        <a:t>2025  уч. год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/>
                        <a:t>2025</a:t>
                      </a:r>
                      <a:r>
                        <a:rPr lang="ru-RU" sz="1400" b="1" kern="1200" baseline="0" dirty="0"/>
                        <a:t>/2026 уч. год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/>
                        <a:t>2026</a:t>
                      </a:r>
                      <a:r>
                        <a:rPr lang="ru-RU" sz="1400" b="1" kern="1200" baseline="0" dirty="0"/>
                        <a:t>/2027 </a:t>
                      </a:r>
                    </a:p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/>
                        <a:t>уч. год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Математика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5 – 9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/>
                        <a:t>13855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/>
                        <a:t>15915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18292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14,87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14,9%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rowSpan="10">
                  <a:txBody>
                    <a:bodyPr/>
                    <a:lstStyle/>
                    <a:p>
                      <a:pPr algn="ctr"/>
                      <a:r>
                        <a:rPr lang="ru-RU" sz="1600" u="sng" kern="12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ФСН</a:t>
                      </a:r>
                      <a:endParaRPr lang="en-US" sz="1600" u="sng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600" u="sng" kern="12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№ ОО-1, раздел 2.11</a:t>
                      </a:r>
                    </a:p>
                    <a:p>
                      <a:pPr algn="ctr"/>
                      <a:endParaRPr lang="ru-RU" sz="1600" u="sng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02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10 – 11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14674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16650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18843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13,47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11,7%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sng" kern="1200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Физика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5 – 9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1046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3118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6240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198,1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100,1%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sng" kern="1200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02">
                <a:tc v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10 – 11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6780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7012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9291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3,42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31,4%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sng" kern="1200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Химия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5 – 9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1026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2103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3475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104,97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65,2%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sng" kern="1200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1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10 – 11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3198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3432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4191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7,31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29,4%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u="sng" kern="1200" baseline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Биология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5 – 9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1478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2336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3949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58,01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69,0%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u="sng" kern="1200" baseline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202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10 – 11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3756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4346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4977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15,71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24,2%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u="sng" kern="1200" baseline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2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Информатика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5 – 9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1889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2878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4801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52,36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66,8%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u="sng" kern="1200" baseline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202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10 – 11 классы</a:t>
                      </a: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6657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/>
                        <a:t>5777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8518</a:t>
                      </a:r>
                    </a:p>
                  </a:txBody>
                  <a:tcPr marL="9523" marR="9523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kern="1200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- 13,22</a:t>
                      </a:r>
                      <a:endParaRPr lang="ru-RU" sz="1600" b="1" u="none" kern="12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9" marR="91419" marT="45709" marB="45709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43,7%</a:t>
                      </a:r>
                    </a:p>
                  </a:txBody>
                  <a:tcPr marL="9523" marR="9523" marT="9523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u="sng" kern="1200" baseline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95328" y="875921"/>
            <a:ext cx="11582815" cy="861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/>
              <a:t>Ежегодное увеличение не менее чем на 10% количества обучающихся по образовательным программам основного общего и  среднего общего образования, изучающих математику и естественно-научные предметы (</a:t>
            </a:r>
            <a:r>
              <a:rPr lang="ru-RU" sz="1600" b="1" i="1" dirty="0" err="1"/>
              <a:t>МиЕН</a:t>
            </a:r>
            <a:r>
              <a:rPr lang="ru-RU" sz="1600" b="1" i="1" dirty="0"/>
              <a:t>) углубленно или на профильном уровне</a:t>
            </a:r>
            <a:endParaRPr lang="ru-RU" sz="1600" b="1" i="1" u="sng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E209E62-F0F0-4BF6-A418-4D362B60D0B6}"/>
              </a:ext>
            </a:extLst>
          </p:cNvPr>
          <p:cNvGrpSpPr/>
          <p:nvPr/>
        </p:nvGrpSpPr>
        <p:grpSpPr>
          <a:xfrm>
            <a:off x="489073" y="109220"/>
            <a:ext cx="7411850" cy="691856"/>
            <a:chOff x="670048" y="2332567"/>
            <a:chExt cx="7411850" cy="691856"/>
          </a:xfrm>
        </p:grpSpPr>
        <p:sp>
          <p:nvSpPr>
            <p:cNvPr id="6" name="Текст 8">
              <a:extLst>
                <a:ext uri="{FF2B5EF4-FFF2-40B4-BE49-F238E27FC236}">
                  <a16:creationId xmlns:a16="http://schemas.microsoft.com/office/drawing/2014/main" id="{E1D32D72-B386-4536-92E3-14076707D15E}"/>
                </a:ext>
              </a:extLst>
            </p:cNvPr>
            <p:cNvSpPr txBox="1">
              <a:spLocks/>
            </p:cNvSpPr>
            <p:nvPr/>
          </p:nvSpPr>
          <p:spPr>
            <a:xfrm>
              <a:off x="1418733" y="2332567"/>
              <a:ext cx="6663165" cy="6918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defRPr sz="1200">
                  <a:latin typeface="Montserrat" panose="00000500000000000000" pitchFamily="2" charset="-5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Углубленное изучение </a:t>
              </a:r>
              <a:r>
                <a:rPr kumimoji="0" lang="ru-RU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МиЕН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 предметов, </a:t>
              </a:r>
              <a:b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</a:b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D479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увеличение количества обучающихся на </a:t>
              </a:r>
              <a:r>
                <a:rPr lang="ru-RU" sz="2800" b="1" dirty="0">
                  <a:solidFill>
                    <a:srgbClr val="0D4798"/>
                  </a:solidFill>
                  <a:latin typeface="+mn-lt"/>
                  <a:cs typeface="Arial" panose="020B0604020202020204" pitchFamily="34" charset="0"/>
                </a:rPr>
                <a:t>10% </a:t>
              </a: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D479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ежегодно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D4798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BEAF541D-E517-4E83-8F42-9D799FE92591}"/>
                </a:ext>
              </a:extLst>
            </p:cNvPr>
            <p:cNvSpPr/>
            <p:nvPr/>
          </p:nvSpPr>
          <p:spPr>
            <a:xfrm>
              <a:off x="670048" y="2369349"/>
              <a:ext cx="609710" cy="609710"/>
            </a:xfrm>
            <a:prstGeom prst="roundRect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45797A40-8625-4BD8-957D-226CE439A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903" y="2431204"/>
              <a:ext cx="486000" cy="48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6898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861206"/>
              </p:ext>
            </p:extLst>
          </p:nvPr>
        </p:nvGraphicFramePr>
        <p:xfrm>
          <a:off x="336694" y="765321"/>
          <a:ext cx="11446621" cy="511042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784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8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21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21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21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21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4188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округа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Физика 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Математика 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b"/>
                </a:tc>
                <a:tc gridSpan="3">
                  <a:txBody>
                    <a:bodyPr/>
                    <a:lstStyle/>
                    <a:p>
                      <a:pPr marL="0" marR="0" indent="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Химия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752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Прирост показателя </a:t>
                      </a:r>
                    </a:p>
                    <a:p>
                      <a:pPr algn="ctr" rtl="0" fontAlgn="ctr"/>
                      <a:r>
                        <a:rPr lang="ru-RU" sz="1100" b="1" u="sng" strike="noStrike" dirty="0">
                          <a:effectLst/>
                          <a:latin typeface="+mn-lt"/>
                        </a:rPr>
                        <a:t>на 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dirty="0">
                          <a:effectLst/>
                          <a:latin typeface="+mn-lt"/>
                        </a:rPr>
                        <a:t>5-9</a:t>
                      </a:r>
                      <a:r>
                        <a:rPr lang="ru-RU" sz="1100" b="1" u="sng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1" u="sng" strike="noStrike" baseline="0" dirty="0" err="1">
                          <a:effectLst/>
                          <a:latin typeface="+mn-lt"/>
                        </a:rPr>
                        <a:t>кл</a:t>
                      </a:r>
                      <a:r>
                        <a:rPr lang="ru-RU" sz="1100" b="1" u="none" strike="noStrike" baseline="0" dirty="0">
                          <a:effectLst/>
                          <a:latin typeface="+mn-lt"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</a:t>
                      </a:r>
                    </a:p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показателя </a:t>
                      </a:r>
                    </a:p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10-11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sng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Общий прирост показателя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5-9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sng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10-11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sng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Общий</a:t>
                      </a:r>
                    </a:p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</a:t>
                      </a:r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5-9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 </a:t>
                      </a:r>
                    </a:p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10-11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sng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Общий прирост показателя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 err="1">
                          <a:effectLst/>
                          <a:latin typeface="+mn-lt"/>
                        </a:rPr>
                        <a:t>Кинельский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185,0%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3,9%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20,2%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10,2%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-3,6%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5,6%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33,9%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 err="1">
                          <a:effectLst/>
                          <a:latin typeface="+mn-lt"/>
                        </a:rPr>
                        <a:t>Отрадненский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100,0%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19,3%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32,4%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-12,6%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16,8%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-0,4%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129,6%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67,7%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Северо-Восточный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30,4%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-4,0%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6,8%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28,9%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-0,3%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5,0%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Северо-Западный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136,0%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10,5%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36,5%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100,0%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10,1%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16,4%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Центральный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22,9%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32,7%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29,0%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57,1%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40,0%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43,9%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10,3%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Юго-Восточный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95,8%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2,6%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18,7%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14,0%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8,3%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10,6%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16,7%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Юго-Западный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77,0%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28,8%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49,7%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75,0%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17,3%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33,8%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216,7%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Западный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140,2%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11,1%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57,2%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39,5%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17,8%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55,6%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Северный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93,8%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10,1%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24,2%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243,3%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10,3%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34,2%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Поволжский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12,3%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13,8%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13,3%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76,4%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8,8%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26,5%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162,9%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Южный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29,4%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15,6%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19,4%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42,9%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19,5%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23,1%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Самарский (ТУ+ДО)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108,4%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62,1%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78,4%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12,0%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11,6%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11,8%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171,6%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Тольятти ДО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126,7%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12,4%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38,9%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11,4%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11,4%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11,4%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6,7%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Тольяттинское ТУ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196,7%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11,0%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73,6%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-3,4%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>
                          <a:effectLst/>
                          <a:latin typeface="+mn-lt"/>
                        </a:rPr>
                        <a:t>61,4%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u="none" strike="noStrike" dirty="0">
                          <a:effectLst/>
                          <a:latin typeface="+mn-lt"/>
                        </a:rPr>
                        <a:t>11,2%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6694" y="117398"/>
            <a:ext cx="11565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772"/>
            <a:r>
              <a:rPr lang="ru-RU" sz="2800" b="1" dirty="0">
                <a:solidFill>
                  <a:srgbClr val="003399"/>
                </a:solidFill>
              </a:rPr>
              <a:t>Анализ комплектования в 2026-2027 учебном году</a:t>
            </a:r>
          </a:p>
        </p:txBody>
      </p:sp>
    </p:spTree>
    <p:extLst>
      <p:ext uri="{BB962C8B-B14F-4D97-AF65-F5344CB8AC3E}">
        <p14:creationId xmlns:p14="http://schemas.microsoft.com/office/powerpoint/2010/main" val="2545737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651413"/>
              </p:ext>
            </p:extLst>
          </p:nvPr>
        </p:nvGraphicFramePr>
        <p:xfrm>
          <a:off x="372689" y="656264"/>
          <a:ext cx="11446621" cy="536716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784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6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68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21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21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21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21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3888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</a:p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округа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Биология 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+mn-lt"/>
                        </a:rPr>
                        <a:t>Информатика 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b"/>
                </a:tc>
                <a:tc gridSpan="3">
                  <a:txBody>
                    <a:bodyPr/>
                    <a:lstStyle/>
                    <a:p>
                      <a:pPr marL="0" marR="0" indent="0" algn="ctr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 всем предметам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752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Прирост показателя</a:t>
                      </a:r>
                    </a:p>
                    <a:p>
                      <a:pPr algn="ctr" rtl="0" fontAlgn="ctr"/>
                      <a:r>
                        <a:rPr lang="ru-RU" sz="1100" b="1" u="sng" strike="noStrike" dirty="0">
                          <a:effectLst/>
                          <a:latin typeface="+mn-lt"/>
                        </a:rPr>
                        <a:t>на 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dirty="0">
                          <a:effectLst/>
                          <a:latin typeface="+mn-lt"/>
                        </a:rPr>
                        <a:t>5-9</a:t>
                      </a:r>
                      <a:r>
                        <a:rPr lang="ru-RU" sz="1100" b="1" u="sng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1" u="sng" strike="noStrike" baseline="0" dirty="0" err="1">
                          <a:effectLst/>
                          <a:latin typeface="+mn-lt"/>
                        </a:rPr>
                        <a:t>кл</a:t>
                      </a:r>
                      <a:r>
                        <a:rPr lang="ru-RU" sz="1100" b="1" u="none" strike="noStrike" baseline="0" dirty="0">
                          <a:effectLst/>
                          <a:latin typeface="+mn-lt"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</a:t>
                      </a:r>
                    </a:p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Показателя</a:t>
                      </a:r>
                    </a:p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10-11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sng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Общий</a:t>
                      </a:r>
                    </a:p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прирост показателя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5-9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sng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10-11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sng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Общий </a:t>
                      </a:r>
                    </a:p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</a:t>
                      </a:r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5-9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Прирост показателя </a:t>
                      </a:r>
                    </a:p>
                    <a:p>
                      <a:pPr algn="ctr" rtl="0" fontAlgn="ctr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уровне </a:t>
                      </a:r>
                    </a:p>
                    <a:p>
                      <a:pPr algn="ctr" rtl="0" fontAlgn="ctr"/>
                      <a:r>
                        <a:rPr lang="ru-RU" sz="1100" b="1" u="sng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10-11 </a:t>
                      </a:r>
                      <a:r>
                        <a:rPr lang="ru-RU" sz="1100" b="1" u="sng" strike="noStrike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</a:t>
                      </a:r>
                      <a:r>
                        <a:rPr lang="ru-RU" sz="1100" b="1" u="sng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1" i="0" u="sng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Общий прирост показателя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 err="1">
                          <a:effectLst/>
                          <a:latin typeface="+mn-lt"/>
                        </a:rPr>
                        <a:t>Кинельский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42,2%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11,3%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13,58%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10,12%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12,35%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 err="1">
                          <a:effectLst/>
                          <a:latin typeface="+mn-lt"/>
                        </a:rPr>
                        <a:t>Отрадненский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ru-RU" sz="1600" b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чел.</a:t>
                      </a:r>
                      <a:endParaRPr lang="ru-RU" sz="16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48,65%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10,87%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21,43%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17,10%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Северо-Восточный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133,3%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чел.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19,53%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47,93%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3,02%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11,79%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Северо-Западный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27,2%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чел.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60,53%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123,12%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14,51%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32,39%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Центральный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11,2%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44,9%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1725,0%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44,7%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83,33%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92,37%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30,48%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43,06%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Юго-Восточный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153,3%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3,2%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чел.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42,6%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85,11%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52,94%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10,31%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22,93%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Юго-Западный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122,7%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10,2%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40,63%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88,51%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14,99%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39,00%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Западный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161,9%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176,5%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10,6%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43,43%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84,74%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8,42%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34,99%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Северный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28,6%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49,3%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42,6%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37,90%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92,81%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17,02%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31,21%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Поволжский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25,7%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чел.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20,47%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64,02%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14,39%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26,78%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Южный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140,9%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10,9%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48,1%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чел.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44,19%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89,47%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15,51%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30,34%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Самарский (ТУ+ДО)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73,5%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51,6%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104,3%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83,31%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45,65%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38,73%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41,47%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Тольятти ДО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32,3%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72,9%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12,4%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34,09%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25,99%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9,88%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18,05%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33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>
                          <a:effectLst/>
                          <a:latin typeface="+mn-lt"/>
                        </a:rPr>
                        <a:t>Тольяттинское ТУ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16" marR="6016" marT="60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222,2%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222,2%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17,8%</a:t>
                      </a:r>
                    </a:p>
                  </a:txBody>
                  <a:tcPr marL="9523" marR="9523" marT="9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17,76%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11,29%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48,48%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0" hangingPunct="1"/>
                      <a:r>
                        <a:rPr lang="ru-RU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25,91%</a:t>
                      </a:r>
                    </a:p>
                  </a:txBody>
                  <a:tcPr marL="9523" marR="9523" marT="9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4172" y="67064"/>
            <a:ext cx="11565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772"/>
            <a:r>
              <a:rPr lang="ru-RU" sz="2800" b="1" dirty="0">
                <a:solidFill>
                  <a:srgbClr val="003399"/>
                </a:solidFill>
              </a:rPr>
              <a:t>Анализ комплектования в 2026-2027 учебном году</a:t>
            </a:r>
          </a:p>
        </p:txBody>
      </p:sp>
    </p:spTree>
    <p:extLst>
      <p:ext uri="{BB962C8B-B14F-4D97-AF65-F5344CB8AC3E}">
        <p14:creationId xmlns:p14="http://schemas.microsoft.com/office/powerpoint/2010/main" val="2524740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C45A9FA-F547-4F05-AA4B-452CDD503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680732"/>
              </p:ext>
            </p:extLst>
          </p:nvPr>
        </p:nvGraphicFramePr>
        <p:xfrm>
          <a:off x="398538" y="951292"/>
          <a:ext cx="11610975" cy="4197381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761328093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3200124356"/>
                    </a:ext>
                  </a:extLst>
                </a:gridCol>
                <a:gridCol w="829029">
                  <a:extLst>
                    <a:ext uri="{9D8B030D-6E8A-4147-A177-3AD203B41FA5}">
                      <a16:colId xmlns:a16="http://schemas.microsoft.com/office/drawing/2014/main" val="1692513762"/>
                    </a:ext>
                  </a:extLst>
                </a:gridCol>
                <a:gridCol w="852490">
                  <a:extLst>
                    <a:ext uri="{9D8B030D-6E8A-4147-A177-3AD203B41FA5}">
                      <a16:colId xmlns:a16="http://schemas.microsoft.com/office/drawing/2014/main" val="1756606849"/>
                    </a:ext>
                  </a:extLst>
                </a:gridCol>
                <a:gridCol w="1038687">
                  <a:extLst>
                    <a:ext uri="{9D8B030D-6E8A-4147-A177-3AD203B41FA5}">
                      <a16:colId xmlns:a16="http://schemas.microsoft.com/office/drawing/2014/main" val="1389172765"/>
                    </a:ext>
                  </a:extLst>
                </a:gridCol>
                <a:gridCol w="913748">
                  <a:extLst>
                    <a:ext uri="{9D8B030D-6E8A-4147-A177-3AD203B41FA5}">
                      <a16:colId xmlns:a16="http://schemas.microsoft.com/office/drawing/2014/main" val="2930630398"/>
                    </a:ext>
                  </a:extLst>
                </a:gridCol>
                <a:gridCol w="872322">
                  <a:extLst>
                    <a:ext uri="{9D8B030D-6E8A-4147-A177-3AD203B41FA5}">
                      <a16:colId xmlns:a16="http://schemas.microsoft.com/office/drawing/2014/main" val="6099256"/>
                    </a:ext>
                  </a:extLst>
                </a:gridCol>
                <a:gridCol w="770699">
                  <a:extLst>
                    <a:ext uri="{9D8B030D-6E8A-4147-A177-3AD203B41FA5}">
                      <a16:colId xmlns:a16="http://schemas.microsoft.com/office/drawing/2014/main" val="2409085651"/>
                    </a:ext>
                  </a:extLst>
                </a:gridCol>
                <a:gridCol w="896645">
                  <a:extLst>
                    <a:ext uri="{9D8B030D-6E8A-4147-A177-3AD203B41FA5}">
                      <a16:colId xmlns:a16="http://schemas.microsoft.com/office/drawing/2014/main" val="3692322025"/>
                    </a:ext>
                  </a:extLst>
                </a:gridCol>
                <a:gridCol w="736846">
                  <a:extLst>
                    <a:ext uri="{9D8B030D-6E8A-4147-A177-3AD203B41FA5}">
                      <a16:colId xmlns:a16="http://schemas.microsoft.com/office/drawing/2014/main" val="2392469548"/>
                    </a:ext>
                  </a:extLst>
                </a:gridCol>
                <a:gridCol w="923278">
                  <a:extLst>
                    <a:ext uri="{9D8B030D-6E8A-4147-A177-3AD203B41FA5}">
                      <a16:colId xmlns:a16="http://schemas.microsoft.com/office/drawing/2014/main" val="1643132017"/>
                    </a:ext>
                  </a:extLst>
                </a:gridCol>
                <a:gridCol w="762496">
                  <a:extLst>
                    <a:ext uri="{9D8B030D-6E8A-4147-A177-3AD203B41FA5}">
                      <a16:colId xmlns:a16="http://schemas.microsoft.com/office/drawing/2014/main" val="783808395"/>
                    </a:ext>
                  </a:extLst>
                </a:gridCol>
                <a:gridCol w="833510">
                  <a:extLst>
                    <a:ext uri="{9D8B030D-6E8A-4147-A177-3AD203B41FA5}">
                      <a16:colId xmlns:a16="http://schemas.microsoft.com/office/drawing/2014/main" val="1873451787"/>
                    </a:ext>
                  </a:extLst>
                </a:gridCol>
              </a:tblGrid>
              <a:tr h="48779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</a:p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округа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Физика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Химия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Биология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Информатика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Математика П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 предметы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МиЕНО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(Х)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195111"/>
                  </a:ext>
                </a:extLst>
              </a:tr>
              <a:tr h="442533">
                <a:tc v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42" marR="7942" marT="7942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План 2027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План 2027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План 2027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План 2027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План 2027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План 2027 г.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728159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Западное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317027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Кинельское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26,5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950982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Отрадненское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649553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Поволжское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377003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Самарское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669101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Северное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051406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Северо-Восточное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12,5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745864"/>
                  </a:ext>
                </a:extLst>
              </a:tr>
              <a:tr h="2654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Северо-Западное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217546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Тольяттинское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81309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Центральное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576017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Юго-Восточное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15,8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544301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Юго-Западное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22,6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53,7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54,0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41,1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297426"/>
                  </a:ext>
                </a:extLst>
              </a:tr>
              <a:tr h="2501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Южное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46,2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39,3</a:t>
                      </a:r>
                    </a:p>
                  </a:txBody>
                  <a:tcPr marL="7942" marR="7942" marT="7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645934"/>
                  </a:ext>
                </a:extLst>
              </a:tr>
            </a:tbl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52715C1-0E33-4880-B365-D33A83C082E8}"/>
              </a:ext>
            </a:extLst>
          </p:cNvPr>
          <p:cNvGrpSpPr/>
          <p:nvPr/>
        </p:nvGrpSpPr>
        <p:grpSpPr>
          <a:xfrm>
            <a:off x="398538" y="56252"/>
            <a:ext cx="10421862" cy="683420"/>
            <a:chOff x="670048" y="3445889"/>
            <a:chExt cx="10421862" cy="683420"/>
          </a:xfrm>
        </p:grpSpPr>
        <p:sp>
          <p:nvSpPr>
            <p:cNvPr id="7" name="Текст 8">
              <a:extLst>
                <a:ext uri="{FF2B5EF4-FFF2-40B4-BE49-F238E27FC236}">
                  <a16:creationId xmlns:a16="http://schemas.microsoft.com/office/drawing/2014/main" id="{30E9055E-455B-4489-A948-AA787C4880DF}"/>
                </a:ext>
              </a:extLst>
            </p:cNvPr>
            <p:cNvSpPr txBox="1">
              <a:spLocks/>
            </p:cNvSpPr>
            <p:nvPr/>
          </p:nvSpPr>
          <p:spPr>
            <a:xfrm>
              <a:off x="1418733" y="3445889"/>
              <a:ext cx="9673177" cy="480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defRPr sz="1200">
                  <a:latin typeface="Montserrat" panose="00000500000000000000" pitchFamily="2" charset="-5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Выбор ЕГЭ по предметам, до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D96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 </a:t>
              </a: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D479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35% 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к 2030 г. по МА (профиль), ФИ, ХИ, БИ, ИНФ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CF31EE7A-BC6F-4C98-B931-E0E2EE979181}"/>
                </a:ext>
              </a:extLst>
            </p:cNvPr>
            <p:cNvSpPr/>
            <p:nvPr/>
          </p:nvSpPr>
          <p:spPr>
            <a:xfrm>
              <a:off x="670048" y="3519599"/>
              <a:ext cx="609710" cy="609710"/>
            </a:xfrm>
            <a:prstGeom prst="roundRect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9" name="Рисунок 8" descr="Атом со сплошной заливкой">
              <a:extLst>
                <a:ext uri="{FF2B5EF4-FFF2-40B4-BE49-F238E27FC236}">
                  <a16:creationId xmlns:a16="http://schemas.microsoft.com/office/drawing/2014/main" id="{9FDD51EA-A704-49BE-A930-94F542404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1903" y="3581454"/>
              <a:ext cx="486000" cy="486000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9FB3B77-C55B-45C5-AB40-A65B87AB4345}"/>
              </a:ext>
            </a:extLst>
          </p:cNvPr>
          <p:cNvSpPr/>
          <p:nvPr/>
        </p:nvSpPr>
        <p:spPr>
          <a:xfrm>
            <a:off x="8216411" y="6372468"/>
            <a:ext cx="3659143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АИС "Оценка качества работы руководителя ОО"</a:t>
            </a:r>
            <a:endParaRPr lang="ru-RU" sz="1300" dirty="0">
              <a:solidFill>
                <a:srgbClr val="0070C0"/>
              </a:solidFill>
            </a:endParaRPr>
          </a:p>
        </p:txBody>
      </p:sp>
      <p:pic>
        <p:nvPicPr>
          <p:cNvPr id="11" name="Picture 8" descr="https://www.pinclipart.com/picdir/big/288-2884575_sample-courses-clipart.png">
            <a:extLst>
              <a:ext uri="{FF2B5EF4-FFF2-40B4-BE49-F238E27FC236}">
                <a16:creationId xmlns:a16="http://schemas.microsoft.com/office/drawing/2014/main" id="{5C11F85B-49AA-4BF6-AE2F-CB52EE3E2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77157" y="6530215"/>
            <a:ext cx="309144" cy="27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icture background">
            <a:extLst>
              <a:ext uri="{FF2B5EF4-FFF2-40B4-BE49-F238E27FC236}">
                <a16:creationId xmlns:a16="http://schemas.microsoft.com/office/drawing/2014/main" id="{32BB75FC-5FC2-4966-AA92-42AA69091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860" y="5382595"/>
            <a:ext cx="852164" cy="101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975BE9-58E2-43D7-A863-4AB8016404E2}"/>
              </a:ext>
            </a:extLst>
          </p:cNvPr>
          <p:cNvSpPr/>
          <p:nvPr/>
        </p:nvSpPr>
        <p:spPr>
          <a:xfrm>
            <a:off x="1171024" y="5426448"/>
            <a:ext cx="5650203" cy="960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a typeface="Times New Roman"/>
                <a:cs typeface="Times New Roman"/>
              </a:rPr>
              <a:t>1.15. Доля выпускников, </a:t>
            </a:r>
            <a:r>
              <a:rPr lang="ru-RU" b="1" dirty="0">
                <a:ea typeface="Times New Roman"/>
                <a:cs typeface="Times New Roman"/>
              </a:rPr>
              <a:t>выбравших на ЕГЭ </a:t>
            </a:r>
            <a:r>
              <a:rPr lang="ru-RU" sz="1600" dirty="0">
                <a:ea typeface="Times New Roman"/>
                <a:cs typeface="Times New Roman"/>
              </a:rPr>
              <a:t>профильную математику, информатику, физику, химию, биологию, в общей численности выпускников (выбор/человеко-экзамены)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649C1EE-98CF-4F0D-B611-1F916CC3E5C4}"/>
              </a:ext>
            </a:extLst>
          </p:cNvPr>
          <p:cNvSpPr/>
          <p:nvPr/>
        </p:nvSpPr>
        <p:spPr>
          <a:xfrm>
            <a:off x="8216411" y="5585721"/>
            <a:ext cx="2249977" cy="64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ea typeface="Times New Roman"/>
                <a:cs typeface="Times New Roman"/>
              </a:rPr>
              <a:t>35% - 38% - 2 балла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ea typeface="Times New Roman"/>
                <a:cs typeface="Times New Roman"/>
              </a:rPr>
              <a:t>более 38% </a:t>
            </a:r>
            <a:r>
              <a:rPr lang="ru-RU" sz="1600" dirty="0">
                <a:ea typeface="Times New Roman"/>
                <a:cs typeface="Times New Roman"/>
              </a:rPr>
              <a:t>- 4 балла</a:t>
            </a: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792E13BA-8188-461A-A6C6-FDE427E3214D}"/>
              </a:ext>
            </a:extLst>
          </p:cNvPr>
          <p:cNvSpPr/>
          <p:nvPr/>
        </p:nvSpPr>
        <p:spPr>
          <a:xfrm>
            <a:off x="7364247" y="5646891"/>
            <a:ext cx="309144" cy="56660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06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E902C74-C305-4275-8DE8-FAC512541FB4}"/>
              </a:ext>
            </a:extLst>
          </p:cNvPr>
          <p:cNvGrpSpPr/>
          <p:nvPr/>
        </p:nvGrpSpPr>
        <p:grpSpPr>
          <a:xfrm>
            <a:off x="283521" y="338784"/>
            <a:ext cx="8941857" cy="757130"/>
            <a:chOff x="670048" y="4546895"/>
            <a:chExt cx="5979990" cy="757130"/>
          </a:xfrm>
        </p:grpSpPr>
        <p:sp>
          <p:nvSpPr>
            <p:cNvPr id="7" name="Текст 8">
              <a:extLst>
                <a:ext uri="{FF2B5EF4-FFF2-40B4-BE49-F238E27FC236}">
                  <a16:creationId xmlns:a16="http://schemas.microsoft.com/office/drawing/2014/main" id="{474E6535-7FFD-466A-926B-34F3FE90D793}"/>
                </a:ext>
              </a:extLst>
            </p:cNvPr>
            <p:cNvSpPr txBox="1">
              <a:spLocks/>
            </p:cNvSpPr>
            <p:nvPr/>
          </p:nvSpPr>
          <p:spPr>
            <a:xfrm>
              <a:off x="1418734" y="4546895"/>
              <a:ext cx="5231304" cy="7571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defRPr sz="1200">
                  <a:latin typeface="Montserrat" panose="00000500000000000000" pitchFamily="2" charset="-5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600"/>
                </a:spcBef>
                <a:defRPr/>
              </a:pPr>
              <a:r>
                <a:rPr lang="ru-RU" sz="200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</a:rPr>
                <a:t>Увеличение доли участников ЕГЭ, набравших </a:t>
              </a:r>
              <a:r>
                <a:rPr lang="ru-RU" sz="2800" b="1" dirty="0">
                  <a:solidFill>
                    <a:srgbClr val="0D4798"/>
                  </a:solidFill>
                  <a:latin typeface="+mn-lt"/>
                  <a:cs typeface="Arial" panose="020B0604020202020204" pitchFamily="34" charset="0"/>
                </a:rPr>
                <a:t>60+</a:t>
              </a:r>
              <a:r>
                <a:rPr lang="ru-RU" sz="2800" b="1" dirty="0">
                  <a:solidFill>
                    <a:srgbClr val="000D96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ru-RU" sz="200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</a:rPr>
                <a:t>и более баллов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A37AF64C-8E58-4113-8F46-F07BD2B35A82}"/>
                </a:ext>
              </a:extLst>
            </p:cNvPr>
            <p:cNvSpPr/>
            <p:nvPr/>
          </p:nvSpPr>
          <p:spPr>
            <a:xfrm>
              <a:off x="670048" y="4620605"/>
              <a:ext cx="469962" cy="609710"/>
            </a:xfrm>
            <a:prstGeom prst="roundRect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09A69E6C-9B64-4C39-A9BE-C964521F1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651" y="4682208"/>
              <a:ext cx="351029" cy="486504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F2DB24-D850-456E-9DC6-9D96F909818B}"/>
              </a:ext>
            </a:extLst>
          </p:cNvPr>
          <p:cNvSpPr/>
          <p:nvPr/>
        </p:nvSpPr>
        <p:spPr>
          <a:xfrm>
            <a:off x="6340252" y="1294170"/>
            <a:ext cx="30544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3399"/>
                </a:solidFill>
                <a:cs typeface="Times New Roman" panose="02020603050405020304" pitchFamily="18" charset="0"/>
              </a:rPr>
              <a:t>РЕГИОНАЛЬНЫЙ РЕЙТИНГ</a:t>
            </a:r>
            <a:endParaRPr lang="ru-RU" sz="1400" b="1" dirty="0">
              <a:solidFill>
                <a:srgbClr val="003399"/>
              </a:solidFill>
              <a:cs typeface="Times New Roman" panose="02020603050405020304" pitchFamily="18" charset="0"/>
            </a:endParaRPr>
          </a:p>
        </p:txBody>
      </p:sp>
      <p:pic>
        <p:nvPicPr>
          <p:cNvPr id="11" name="Picture 4" descr="Picture background">
            <a:extLst>
              <a:ext uri="{FF2B5EF4-FFF2-40B4-BE49-F238E27FC236}">
                <a16:creationId xmlns:a16="http://schemas.microsoft.com/office/drawing/2014/main" id="{DA39B459-EB8B-4DBD-B3EA-AE53CE687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0113" y="1042526"/>
            <a:ext cx="634577" cy="75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41EA6C7-370D-473E-BCFE-0A413B11D14C}"/>
              </a:ext>
            </a:extLst>
          </p:cNvPr>
          <p:cNvSpPr/>
          <p:nvPr/>
        </p:nvSpPr>
        <p:spPr>
          <a:xfrm>
            <a:off x="6380716" y="1677811"/>
            <a:ext cx="5346686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a typeface="Times New Roman"/>
                <a:cs typeface="Times New Roman"/>
              </a:rPr>
              <a:t>1.17. Доля выпускников, </a:t>
            </a:r>
            <a:r>
              <a:rPr lang="ru-RU" sz="1400" b="1" dirty="0">
                <a:ea typeface="Times New Roman"/>
                <a:cs typeface="Times New Roman"/>
              </a:rPr>
              <a:t>набравших 60 и более баллов на ЕГЭ </a:t>
            </a:r>
            <a:r>
              <a:rPr lang="ru-RU" sz="1400" dirty="0">
                <a:ea typeface="Times New Roman"/>
                <a:cs typeface="Times New Roman"/>
              </a:rPr>
              <a:t>(с учетом пересдач), в общей численности выпускников, сдававших ЕГЭ, за отчетный период (человеко-экзамены)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0D0ABDF-25BE-459B-BABB-498B71F57F79}"/>
              </a:ext>
            </a:extLst>
          </p:cNvPr>
          <p:cNvSpPr/>
          <p:nvPr/>
        </p:nvSpPr>
        <p:spPr>
          <a:xfrm>
            <a:off x="6409661" y="2879914"/>
            <a:ext cx="2651464" cy="606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3399"/>
                </a:solidFill>
                <a:ea typeface="Times New Roman"/>
                <a:cs typeface="Times New Roman"/>
              </a:rPr>
              <a:t>60% - 62% - 3 балла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3399"/>
                </a:solidFill>
                <a:ea typeface="Times New Roman"/>
                <a:cs typeface="Times New Roman"/>
              </a:rPr>
              <a:t>более 62% - 5 баллов</a:t>
            </a: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7FC22015-6F36-4974-B9AC-E09566096750}"/>
              </a:ext>
            </a:extLst>
          </p:cNvPr>
          <p:cNvSpPr/>
          <p:nvPr/>
        </p:nvSpPr>
        <p:spPr>
          <a:xfrm rot="5400000">
            <a:off x="7125117" y="2401122"/>
            <a:ext cx="309144" cy="56660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689DCE2-7F01-4264-B56D-936B23360A4E}"/>
              </a:ext>
            </a:extLst>
          </p:cNvPr>
          <p:cNvSpPr/>
          <p:nvPr/>
        </p:nvSpPr>
        <p:spPr>
          <a:xfrm>
            <a:off x="7728396" y="6275601"/>
            <a:ext cx="39251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hlinkClick r:id="rId5"/>
              </a:rPr>
              <a:t>АИС "Оценка качества работы руководителя ОО"</a:t>
            </a:r>
            <a:endParaRPr lang="ru-RU" sz="1400" dirty="0"/>
          </a:p>
        </p:txBody>
      </p:sp>
      <p:pic>
        <p:nvPicPr>
          <p:cNvPr id="15" name="Picture 8" descr="https://www.pinclipart.com/picdir/big/288-2884575_sample-courses-clipart.png">
            <a:extLst>
              <a:ext uri="{FF2B5EF4-FFF2-40B4-BE49-F238E27FC236}">
                <a16:creationId xmlns:a16="http://schemas.microsoft.com/office/drawing/2014/main" id="{EFF0264B-A7CD-4B0D-9C0C-612584E2C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98153" y="6569069"/>
            <a:ext cx="309144" cy="27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894C16-6593-4A4E-A791-F2E9BACCB20D}"/>
              </a:ext>
            </a:extLst>
          </p:cNvPr>
          <p:cNvSpPr txBox="1"/>
          <p:nvPr/>
        </p:nvSpPr>
        <p:spPr>
          <a:xfrm>
            <a:off x="281754" y="1945709"/>
            <a:ext cx="50874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2.3. Доля сдавших ЕГЭ по математике (проф.), информатике, физике, химии, биологии на </a:t>
            </a:r>
            <a:r>
              <a:rPr lang="ru-RU" b="1" dirty="0"/>
              <a:t>60+</a:t>
            </a:r>
            <a:r>
              <a:rPr lang="ru-RU" sz="1600" dirty="0"/>
              <a:t>, % 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DA5CE76-59F7-4B2E-BA40-3AFCDD12C03E}"/>
              </a:ext>
            </a:extLst>
          </p:cNvPr>
          <p:cNvSpPr/>
          <p:nvPr/>
        </p:nvSpPr>
        <p:spPr>
          <a:xfrm>
            <a:off x="188436" y="1306511"/>
            <a:ext cx="5804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3399"/>
                </a:solidFill>
              </a:rPr>
              <a:t>КОМПЛЕКСНЫЙ ПЛАН ПОВЫШЕНИЯ КАЧЕСТВА МАТЕМАТИЧЕСКОГО И ЕСТЕСТВЕННО-НАУЧНОГО ОБРАЗОВАНИЯ</a:t>
            </a: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7BED51EE-C732-4B34-8110-833E43924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130548"/>
              </p:ext>
            </p:extLst>
          </p:nvPr>
        </p:nvGraphicFramePr>
        <p:xfrm>
          <a:off x="435397" y="3008464"/>
          <a:ext cx="4598241" cy="3329360"/>
        </p:xfrm>
        <a:graphic>
          <a:graphicData uri="http://schemas.openxmlformats.org/drawingml/2006/table">
            <a:tbl>
              <a:tblPr/>
              <a:tblGrid>
                <a:gridCol w="4598241">
                  <a:extLst>
                    <a:ext uri="{9D8B030D-6E8A-4147-A177-3AD203B41FA5}">
                      <a16:colId xmlns:a16="http://schemas.microsoft.com/office/drawing/2014/main" val="3263448374"/>
                    </a:ext>
                  </a:extLst>
                </a:gridCol>
              </a:tblGrid>
              <a:tr h="3740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3399"/>
                          </a:solidFill>
                          <a:effectLst/>
                          <a:latin typeface="Calibri" panose="020F0502020204030204" pitchFamily="34" charset="0"/>
                        </a:rPr>
                        <a:t>Доля сдавших ЕГЭ на 60+ по региону </a:t>
                      </a:r>
                      <a:r>
                        <a:rPr lang="ru-RU" sz="1400" b="1" i="0" u="sng" strike="noStrike" dirty="0">
                          <a:solidFill>
                            <a:srgbClr val="003399"/>
                          </a:solidFill>
                          <a:effectLst/>
                          <a:latin typeface="Calibri" panose="020F0502020204030204" pitchFamily="34" charset="0"/>
                        </a:rPr>
                        <a:t>больше</a:t>
                      </a:r>
                      <a:r>
                        <a:rPr lang="ru-RU" sz="1400" b="1" i="0" u="none" strike="noStrike" dirty="0">
                          <a:solidFill>
                            <a:srgbClr val="003399"/>
                          </a:solidFill>
                          <a:effectLst/>
                          <a:latin typeface="Calibri" panose="020F0502020204030204" pitchFamily="34" charset="0"/>
                        </a:rPr>
                        <a:t> среднего по стране: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177302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всем 5 предметам (+ 5 баллов)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228940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4 предметам (+4 балла)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435502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3 предметам (+3 балла)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1970254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2 предметам (+2 балла)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435009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1 предмету (+1 балл)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415850"/>
                  </a:ext>
                </a:extLst>
              </a:tr>
              <a:tr h="5276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3399"/>
                          </a:solidFill>
                          <a:effectLst/>
                          <a:latin typeface="Calibri" panose="020F0502020204030204" pitchFamily="34" charset="0"/>
                        </a:rPr>
                        <a:t>Есть положительная динамика, </a:t>
                      </a:r>
                      <a:r>
                        <a:rPr lang="ru-RU" sz="1400" b="1" i="0" u="sng" strike="noStrike" dirty="0">
                          <a:solidFill>
                            <a:srgbClr val="003399"/>
                          </a:solidFill>
                          <a:effectLst/>
                          <a:latin typeface="Calibri" panose="020F0502020204030204" pitchFamily="34" charset="0"/>
                        </a:rPr>
                        <a:t>рост доли</a:t>
                      </a:r>
                      <a:r>
                        <a:rPr lang="ru-RU" sz="1400" b="1" i="0" u="none" strike="noStrike" dirty="0">
                          <a:solidFill>
                            <a:srgbClr val="003399"/>
                          </a:solidFill>
                          <a:effectLst/>
                          <a:latin typeface="Calibri" panose="020F0502020204030204" pitchFamily="34" charset="0"/>
                        </a:rPr>
                        <a:t>, по сравнению с прошлым годом: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66720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всем 5 предметам (+ 2,5 баллов)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9897829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4 предметам (+2 балла)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6904961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3 предметам (+1,5 балла)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028264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2 предметам (+1 балл)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896317"/>
                  </a:ext>
                </a:extLst>
              </a:tr>
              <a:tr h="2365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1 предмету (+0,5 баллов)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618876"/>
                  </a:ext>
                </a:extLst>
              </a:tr>
            </a:tbl>
          </a:graphicData>
        </a:graphic>
      </p:graphicFrame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05A147F0-D9D6-4AFA-B588-3C73919A934E}"/>
              </a:ext>
            </a:extLst>
          </p:cNvPr>
          <p:cNvSpPr/>
          <p:nvPr/>
        </p:nvSpPr>
        <p:spPr>
          <a:xfrm rot="5400000">
            <a:off x="763617" y="2514909"/>
            <a:ext cx="309144" cy="56660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BB19BF3-A7EB-40CD-8997-4ACBD5853532}"/>
              </a:ext>
            </a:extLst>
          </p:cNvPr>
          <p:cNvSpPr/>
          <p:nvPr/>
        </p:nvSpPr>
        <p:spPr>
          <a:xfrm flipH="1">
            <a:off x="6094142" y="1306511"/>
            <a:ext cx="45719" cy="51505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14358BC-02E9-44CF-9036-4317E95CA39D}"/>
              </a:ext>
            </a:extLst>
          </p:cNvPr>
          <p:cNvCxnSpPr>
            <a:cxnSpLocks/>
          </p:cNvCxnSpPr>
          <p:nvPr/>
        </p:nvCxnSpPr>
        <p:spPr>
          <a:xfrm>
            <a:off x="6480699" y="3622090"/>
            <a:ext cx="524670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5FEB159-3AFB-4924-B5C9-5B7B0B0B9522}"/>
              </a:ext>
            </a:extLst>
          </p:cNvPr>
          <p:cNvSpPr/>
          <p:nvPr/>
        </p:nvSpPr>
        <p:spPr>
          <a:xfrm>
            <a:off x="6447441" y="3632362"/>
            <a:ext cx="5415379" cy="82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ea typeface="Times New Roman"/>
                <a:cs typeface="Times New Roman"/>
              </a:rPr>
              <a:t>1.14. Доля выпускников 11-х классов, </a:t>
            </a:r>
            <a:r>
              <a:rPr lang="ru-RU" sz="1400" b="1" dirty="0">
                <a:ea typeface="Times New Roman"/>
                <a:cs typeface="Times New Roman"/>
              </a:rPr>
              <a:t>изучавших</a:t>
            </a:r>
            <a:r>
              <a:rPr lang="ru-RU" sz="1400" dirty="0">
                <a:ea typeface="Times New Roman"/>
                <a:cs typeface="Times New Roman"/>
              </a:rPr>
              <a:t> математику, информатику, физику, химию, биологию </a:t>
            </a:r>
            <a:r>
              <a:rPr lang="ru-RU" sz="1400" b="1" dirty="0">
                <a:ea typeface="Times New Roman"/>
                <a:cs typeface="Times New Roman"/>
              </a:rPr>
              <a:t>на углубленном </a:t>
            </a:r>
            <a:r>
              <a:rPr lang="ru-RU" sz="1400" dirty="0">
                <a:ea typeface="Times New Roman"/>
                <a:cs typeface="Times New Roman"/>
              </a:rPr>
              <a:t>уровне и сдавших ЕГЭ по этим предметам</a:t>
            </a:r>
          </a:p>
        </p:txBody>
      </p:sp>
      <p:sp>
        <p:nvSpPr>
          <p:cNvPr id="24" name="Стрелка: вправо 23">
            <a:extLst>
              <a:ext uri="{FF2B5EF4-FFF2-40B4-BE49-F238E27FC236}">
                <a16:creationId xmlns:a16="http://schemas.microsoft.com/office/drawing/2014/main" id="{20B40F07-589B-4F85-AE4D-C75A3DF99F85}"/>
              </a:ext>
            </a:extLst>
          </p:cNvPr>
          <p:cNvSpPr/>
          <p:nvPr/>
        </p:nvSpPr>
        <p:spPr>
          <a:xfrm rot="5400000">
            <a:off x="7125117" y="4397543"/>
            <a:ext cx="309144" cy="56660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80C07BF-FFFB-4E9E-B99D-FD4C3877B2F5}"/>
              </a:ext>
            </a:extLst>
          </p:cNvPr>
          <p:cNvSpPr/>
          <p:nvPr/>
        </p:nvSpPr>
        <p:spPr>
          <a:xfrm>
            <a:off x="6480698" y="4901290"/>
            <a:ext cx="44388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3399"/>
                </a:solidFill>
              </a:rPr>
              <a:t>Доля выпускников 11-х классов, углубленно изучавших и сдавших ЕГЭ по каждому из предметов,  составляет </a:t>
            </a:r>
            <a:r>
              <a:rPr lang="ru-RU" sz="1600" b="1" dirty="0">
                <a:solidFill>
                  <a:srgbClr val="003399"/>
                </a:solidFill>
              </a:rPr>
              <a:t>более 70%  </a:t>
            </a:r>
            <a:r>
              <a:rPr lang="ru-RU" sz="1400" dirty="0">
                <a:solidFill>
                  <a:srgbClr val="003399"/>
                </a:solidFill>
              </a:rPr>
              <a:t>- 1 балл (за каждый предмет)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B99E9A-0569-2EF6-4832-372F8BE38600}"/>
              </a:ext>
            </a:extLst>
          </p:cNvPr>
          <p:cNvSpPr txBox="1"/>
          <p:nvPr/>
        </p:nvSpPr>
        <p:spPr>
          <a:xfrm>
            <a:off x="6480698" y="5563830"/>
            <a:ext cx="3879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srgbClr val="C00000"/>
                </a:solidFill>
              </a:rPr>
              <a:t>будет изменен на 80% с 01.01.2027</a:t>
            </a:r>
          </a:p>
        </p:txBody>
      </p:sp>
    </p:spTree>
    <p:extLst>
      <p:ext uri="{BB962C8B-B14F-4D97-AF65-F5344CB8AC3E}">
        <p14:creationId xmlns:p14="http://schemas.microsoft.com/office/powerpoint/2010/main" val="106742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066497-6CC9-4F4B-8C92-25DA7C265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339686"/>
              </p:ext>
            </p:extLst>
          </p:nvPr>
        </p:nvGraphicFramePr>
        <p:xfrm>
          <a:off x="531043" y="1259710"/>
          <a:ext cx="10907920" cy="4624094"/>
        </p:xfrm>
        <a:graphic>
          <a:graphicData uri="http://schemas.openxmlformats.org/drawingml/2006/table">
            <a:tbl>
              <a:tblPr/>
              <a:tblGrid>
                <a:gridCol w="341490">
                  <a:extLst>
                    <a:ext uri="{9D8B030D-6E8A-4147-A177-3AD203B41FA5}">
                      <a16:colId xmlns:a16="http://schemas.microsoft.com/office/drawing/2014/main" val="2392111374"/>
                    </a:ext>
                  </a:extLst>
                </a:gridCol>
                <a:gridCol w="1433281">
                  <a:extLst>
                    <a:ext uri="{9D8B030D-6E8A-4147-A177-3AD203B41FA5}">
                      <a16:colId xmlns:a16="http://schemas.microsoft.com/office/drawing/2014/main" val="71964842"/>
                    </a:ext>
                  </a:extLst>
                </a:gridCol>
                <a:gridCol w="797907">
                  <a:extLst>
                    <a:ext uri="{9D8B030D-6E8A-4147-A177-3AD203B41FA5}">
                      <a16:colId xmlns:a16="http://schemas.microsoft.com/office/drawing/2014/main" val="1177438941"/>
                    </a:ext>
                  </a:extLst>
                </a:gridCol>
                <a:gridCol w="757975">
                  <a:extLst>
                    <a:ext uri="{9D8B030D-6E8A-4147-A177-3AD203B41FA5}">
                      <a16:colId xmlns:a16="http://schemas.microsoft.com/office/drawing/2014/main" val="2321374125"/>
                    </a:ext>
                  </a:extLst>
                </a:gridCol>
                <a:gridCol w="1174727">
                  <a:extLst>
                    <a:ext uri="{9D8B030D-6E8A-4147-A177-3AD203B41FA5}">
                      <a16:colId xmlns:a16="http://schemas.microsoft.com/office/drawing/2014/main" val="1056275411"/>
                    </a:ext>
                  </a:extLst>
                </a:gridCol>
                <a:gridCol w="917847">
                  <a:extLst>
                    <a:ext uri="{9D8B030D-6E8A-4147-A177-3AD203B41FA5}">
                      <a16:colId xmlns:a16="http://schemas.microsoft.com/office/drawing/2014/main" val="4066638686"/>
                    </a:ext>
                  </a:extLst>
                </a:gridCol>
                <a:gridCol w="835763">
                  <a:extLst>
                    <a:ext uri="{9D8B030D-6E8A-4147-A177-3AD203B41FA5}">
                      <a16:colId xmlns:a16="http://schemas.microsoft.com/office/drawing/2014/main" val="2847834722"/>
                    </a:ext>
                  </a:extLst>
                </a:gridCol>
                <a:gridCol w="820838">
                  <a:extLst>
                    <a:ext uri="{9D8B030D-6E8A-4147-A177-3AD203B41FA5}">
                      <a16:colId xmlns:a16="http://schemas.microsoft.com/office/drawing/2014/main" val="3543358217"/>
                    </a:ext>
                  </a:extLst>
                </a:gridCol>
                <a:gridCol w="820838">
                  <a:extLst>
                    <a:ext uri="{9D8B030D-6E8A-4147-A177-3AD203B41FA5}">
                      <a16:colId xmlns:a16="http://schemas.microsoft.com/office/drawing/2014/main" val="814319387"/>
                    </a:ext>
                  </a:extLst>
                </a:gridCol>
                <a:gridCol w="1507358">
                  <a:extLst>
                    <a:ext uri="{9D8B030D-6E8A-4147-A177-3AD203B41FA5}">
                      <a16:colId xmlns:a16="http://schemas.microsoft.com/office/drawing/2014/main" val="3782434838"/>
                    </a:ext>
                  </a:extLst>
                </a:gridCol>
                <a:gridCol w="1499896">
                  <a:extLst>
                    <a:ext uri="{9D8B030D-6E8A-4147-A177-3AD203B41FA5}">
                      <a16:colId xmlns:a16="http://schemas.microsoft.com/office/drawing/2014/main" val="102708429"/>
                    </a:ext>
                  </a:extLst>
                </a:gridCol>
              </a:tblGrid>
              <a:tr h="909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 п/п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</a:p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округа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Кол-во изучавших предмет углубленно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Выпускники, сдававшие ЕГЭ по математике ПРОФ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64" marR="6864" marT="68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Потенциал развития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округа (ОУ)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2027г.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(на основе 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Потенциал развития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60+ баллов (резерв)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 2027г.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(на основе самоанализа)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7272005"/>
                  </a:ext>
                </a:extLst>
              </a:tr>
              <a:tr h="474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64" marR="6864" marT="686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Кол-во, которые изучали предмет углубленно, чел.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Доля, %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(от кол-ва, изучавших на </a:t>
                      </a:r>
                      <a:r>
                        <a:rPr kumimoji="0" lang="ru-RU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угл</a:t>
                      </a: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уровне)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кол-во, чел.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2026г.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План на 2027г., чел. (+1%)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632884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Западное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429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429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854350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Кинельское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158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078195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Отрадненское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251200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Поволжское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458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458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538713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Самарское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3554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3389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151602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Северное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81,6%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452729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Северо-Восточное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179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179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3433530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Северо-Западное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167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167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116016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Тольяттинское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1680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1593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065939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Центральное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157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7442093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Юго-Восточное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71,4%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242363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Юго-Западное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72,6%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529512"/>
                  </a:ext>
                </a:extLst>
              </a:tr>
              <a:tr h="232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864" marR="6864" marT="6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Южное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6864" marR="6864" marT="686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46,2%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60636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7C7DAF6-2610-468B-8578-FB04811BDEB5}"/>
              </a:ext>
            </a:extLst>
          </p:cNvPr>
          <p:cNvSpPr txBox="1"/>
          <p:nvPr/>
        </p:nvSpPr>
        <p:spPr>
          <a:xfrm>
            <a:off x="9584107" y="129291"/>
            <a:ext cx="2607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Математика профиль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D9B972-7A90-404F-A0F3-396C1CE10B1E}"/>
              </a:ext>
            </a:extLst>
          </p:cNvPr>
          <p:cNvSpPr/>
          <p:nvPr/>
        </p:nvSpPr>
        <p:spPr>
          <a:xfrm>
            <a:off x="277435" y="67064"/>
            <a:ext cx="11565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Анализ результативности углублённого изучения на уровне СОО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ECF266-4A19-4DCC-BFBA-47E822EAEE20}"/>
              </a:ext>
            </a:extLst>
          </p:cNvPr>
          <p:cNvSpPr/>
          <p:nvPr/>
        </p:nvSpPr>
        <p:spPr>
          <a:xfrm>
            <a:off x="277435" y="640727"/>
            <a:ext cx="11565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Результаты ЕГЭ в 2026 г. обучающихся, углублённо изучавших предмет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2C7A47-BBF1-4CF4-8AE8-FDE665B0DACC}"/>
              </a:ext>
            </a:extLst>
          </p:cNvPr>
          <p:cNvSpPr txBox="1"/>
          <p:nvPr/>
        </p:nvSpPr>
        <p:spPr>
          <a:xfrm>
            <a:off x="454492" y="6412640"/>
            <a:ext cx="13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Скачать форму: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0BB6C88-B051-46FC-BBE7-36AA752AF227}"/>
              </a:ext>
            </a:extLst>
          </p:cNvPr>
          <p:cNvSpPr/>
          <p:nvPr/>
        </p:nvSpPr>
        <p:spPr>
          <a:xfrm>
            <a:off x="1819609" y="6435723"/>
            <a:ext cx="27863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https://disk.yandex.ru/d/k2DZ2ZQgW7Mvtw</a:t>
            </a:r>
            <a:r>
              <a:rPr lang="ru-RU" sz="11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1456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309F60D-5748-4595-A8C8-954C8BD81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528929"/>
              </p:ext>
            </p:extLst>
          </p:nvPr>
        </p:nvGraphicFramePr>
        <p:xfrm>
          <a:off x="413801" y="891172"/>
          <a:ext cx="11099056" cy="4633266"/>
        </p:xfrm>
        <a:graphic>
          <a:graphicData uri="http://schemas.openxmlformats.org/drawingml/2006/table">
            <a:tbl>
              <a:tblPr/>
              <a:tblGrid>
                <a:gridCol w="482700">
                  <a:extLst>
                    <a:ext uri="{9D8B030D-6E8A-4147-A177-3AD203B41FA5}">
                      <a16:colId xmlns:a16="http://schemas.microsoft.com/office/drawing/2014/main" val="2673897891"/>
                    </a:ext>
                  </a:extLst>
                </a:gridCol>
                <a:gridCol w="1639557">
                  <a:extLst>
                    <a:ext uri="{9D8B030D-6E8A-4147-A177-3AD203B41FA5}">
                      <a16:colId xmlns:a16="http://schemas.microsoft.com/office/drawing/2014/main" val="3207378948"/>
                    </a:ext>
                  </a:extLst>
                </a:gridCol>
                <a:gridCol w="905832">
                  <a:extLst>
                    <a:ext uri="{9D8B030D-6E8A-4147-A177-3AD203B41FA5}">
                      <a16:colId xmlns:a16="http://schemas.microsoft.com/office/drawing/2014/main" val="220493124"/>
                    </a:ext>
                  </a:extLst>
                </a:gridCol>
                <a:gridCol w="859514">
                  <a:extLst>
                    <a:ext uri="{9D8B030D-6E8A-4147-A177-3AD203B41FA5}">
                      <a16:colId xmlns:a16="http://schemas.microsoft.com/office/drawing/2014/main" val="1471193068"/>
                    </a:ext>
                  </a:extLst>
                </a:gridCol>
                <a:gridCol w="1060852">
                  <a:extLst>
                    <a:ext uri="{9D8B030D-6E8A-4147-A177-3AD203B41FA5}">
                      <a16:colId xmlns:a16="http://schemas.microsoft.com/office/drawing/2014/main" val="1972057782"/>
                    </a:ext>
                  </a:extLst>
                </a:gridCol>
                <a:gridCol w="1005474">
                  <a:extLst>
                    <a:ext uri="{9D8B030D-6E8A-4147-A177-3AD203B41FA5}">
                      <a16:colId xmlns:a16="http://schemas.microsoft.com/office/drawing/2014/main" val="875419841"/>
                    </a:ext>
                  </a:extLst>
                </a:gridCol>
                <a:gridCol w="887716">
                  <a:extLst>
                    <a:ext uri="{9D8B030D-6E8A-4147-A177-3AD203B41FA5}">
                      <a16:colId xmlns:a16="http://schemas.microsoft.com/office/drawing/2014/main" val="2004613188"/>
                    </a:ext>
                  </a:extLst>
                </a:gridCol>
                <a:gridCol w="724665">
                  <a:extLst>
                    <a:ext uri="{9D8B030D-6E8A-4147-A177-3AD203B41FA5}">
                      <a16:colId xmlns:a16="http://schemas.microsoft.com/office/drawing/2014/main" val="1387156422"/>
                    </a:ext>
                  </a:extLst>
                </a:gridCol>
                <a:gridCol w="709647">
                  <a:extLst>
                    <a:ext uri="{9D8B030D-6E8A-4147-A177-3AD203B41FA5}">
                      <a16:colId xmlns:a16="http://schemas.microsoft.com/office/drawing/2014/main" val="2861906350"/>
                    </a:ext>
                  </a:extLst>
                </a:gridCol>
                <a:gridCol w="1455937">
                  <a:extLst>
                    <a:ext uri="{9D8B030D-6E8A-4147-A177-3AD203B41FA5}">
                      <a16:colId xmlns:a16="http://schemas.microsoft.com/office/drawing/2014/main" val="3880053912"/>
                    </a:ext>
                  </a:extLst>
                </a:gridCol>
                <a:gridCol w="1367162">
                  <a:extLst>
                    <a:ext uri="{9D8B030D-6E8A-4147-A177-3AD203B41FA5}">
                      <a16:colId xmlns:a16="http://schemas.microsoft.com/office/drawing/2014/main" val="4080793699"/>
                    </a:ext>
                  </a:extLst>
                </a:gridCol>
              </a:tblGrid>
              <a:tr h="8369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 п/п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</a:p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округа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изучавших предмет углубленно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Выпускники, сдававшие ЕГЭ по информатике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Потенциал развития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округа (ОУ)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2027г.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(на основе 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Потенциал развития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60+ баллов (резерв)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 2027г.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(на основе самоанализа)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6556749"/>
                  </a:ext>
                </a:extLst>
              </a:tr>
              <a:tr h="814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Кол-во, которые изучали предмет углубленно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чел.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Доля, % (от кол-ва изучавших на </a:t>
                      </a:r>
                      <a:r>
                        <a:rPr kumimoji="0" lang="ru-RU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угл</a:t>
                      </a: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уровне)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2026г.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План на 2027г., чел. (+1%)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279054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Западное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777545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Кинельское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7393177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Отрадненское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503082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Поволжское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585654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Самарское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1147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961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678541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Северное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758874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Северо-Восточное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985587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Северо-Западное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17519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Тольяттинское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713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605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7675488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Центральное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61,97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466342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Юго-Восточное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513707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Юго-Западное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966660"/>
                  </a:ext>
                </a:extLst>
              </a:tr>
              <a:tr h="206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Южное</a:t>
                      </a:r>
                    </a:p>
                  </a:txBody>
                  <a:tcPr marL="7222" marR="7222" marT="72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7222" marR="7222" marT="72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222" marR="7222" marT="72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21382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FBCCF60-A4DB-4E2C-B02A-314F1A7B3EFD}"/>
              </a:ext>
            </a:extLst>
          </p:cNvPr>
          <p:cNvSpPr txBox="1"/>
          <p:nvPr/>
        </p:nvSpPr>
        <p:spPr>
          <a:xfrm>
            <a:off x="10284381" y="275040"/>
            <a:ext cx="1797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Информатика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363F351-34C6-4802-95ED-839247F72A33}"/>
              </a:ext>
            </a:extLst>
          </p:cNvPr>
          <p:cNvSpPr/>
          <p:nvPr/>
        </p:nvSpPr>
        <p:spPr>
          <a:xfrm>
            <a:off x="313431" y="482775"/>
            <a:ext cx="11565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Результаты ЕГЭ в 2026 г. обучающихся, углублённо изучавших предмет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481574B-FDF6-4B5F-81CD-A0F9892C91A4}"/>
              </a:ext>
            </a:extLst>
          </p:cNvPr>
          <p:cNvSpPr/>
          <p:nvPr/>
        </p:nvSpPr>
        <p:spPr>
          <a:xfrm>
            <a:off x="80594" y="5696094"/>
            <a:ext cx="10759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</a:rPr>
              <a:t>ЗАДАЧА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98F746-A41C-4EB7-B4D3-7E1A015D849C}"/>
              </a:ext>
            </a:extLst>
          </p:cNvPr>
          <p:cNvSpPr txBox="1"/>
          <p:nvPr/>
        </p:nvSpPr>
        <p:spPr>
          <a:xfrm>
            <a:off x="1156530" y="5656082"/>
            <a:ext cx="5821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Провести анализ соотношения количества обучающихся, изучающих предмет на углубленном уровне, и выбора этого предмета этими обучающимися на ЕГЭ  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E36CDAB1-4870-42F0-AD8F-C249E6417D90}"/>
              </a:ext>
            </a:extLst>
          </p:cNvPr>
          <p:cNvSpPr/>
          <p:nvPr/>
        </p:nvSpPr>
        <p:spPr>
          <a:xfrm>
            <a:off x="6543636" y="5668715"/>
            <a:ext cx="522515" cy="618736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EC73DC-31C4-4426-AA01-13457F2138A6}"/>
              </a:ext>
            </a:extLst>
          </p:cNvPr>
          <p:cNvSpPr txBox="1"/>
          <p:nvPr/>
        </p:nvSpPr>
        <p:spPr>
          <a:xfrm>
            <a:off x="7066151" y="5668715"/>
            <a:ext cx="4833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При необходимости скорректировать подходы по формированию профильных классов/групп (организации углубленного изучения) на уровне СОО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9FC6E09-D3F5-4825-BE99-1B032576AFB8}"/>
              </a:ext>
            </a:extLst>
          </p:cNvPr>
          <p:cNvSpPr/>
          <p:nvPr/>
        </p:nvSpPr>
        <p:spPr>
          <a:xfrm>
            <a:off x="313431" y="59018"/>
            <a:ext cx="11565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Анализ результативности углублённого изучения на уровне СОО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B0C570A-C0C5-4572-91AA-5E9E946F73AF}"/>
              </a:ext>
            </a:extLst>
          </p:cNvPr>
          <p:cNvSpPr/>
          <p:nvPr/>
        </p:nvSpPr>
        <p:spPr>
          <a:xfrm>
            <a:off x="1351839" y="6511001"/>
            <a:ext cx="27863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https://disk.yandex.ru/d/k2DZ2ZQgW7Mvtw</a:t>
            </a:r>
            <a:r>
              <a:rPr lang="ru-RU" sz="11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33DF44-C3D8-4A63-B018-40957CBEB848}"/>
              </a:ext>
            </a:extLst>
          </p:cNvPr>
          <p:cNvSpPr txBox="1"/>
          <p:nvPr/>
        </p:nvSpPr>
        <p:spPr>
          <a:xfrm>
            <a:off x="157666" y="6527091"/>
            <a:ext cx="1194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Скачать форму:</a:t>
            </a:r>
          </a:p>
        </p:txBody>
      </p:sp>
    </p:spTree>
    <p:extLst>
      <p:ext uri="{BB962C8B-B14F-4D97-AF65-F5344CB8AC3E}">
        <p14:creationId xmlns:p14="http://schemas.microsoft.com/office/powerpoint/2010/main" val="3946696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CC79D63-5453-4166-AEC7-734B859E8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498617"/>
              </p:ext>
            </p:extLst>
          </p:nvPr>
        </p:nvGraphicFramePr>
        <p:xfrm>
          <a:off x="454492" y="1312981"/>
          <a:ext cx="11050968" cy="4726487"/>
        </p:xfrm>
        <a:graphic>
          <a:graphicData uri="http://schemas.openxmlformats.org/drawingml/2006/table">
            <a:tbl>
              <a:tblPr/>
              <a:tblGrid>
                <a:gridCol w="360700">
                  <a:extLst>
                    <a:ext uri="{9D8B030D-6E8A-4147-A177-3AD203B41FA5}">
                      <a16:colId xmlns:a16="http://schemas.microsoft.com/office/drawing/2014/main" val="1546788313"/>
                    </a:ext>
                  </a:extLst>
                </a:gridCol>
                <a:gridCol w="1347770">
                  <a:extLst>
                    <a:ext uri="{9D8B030D-6E8A-4147-A177-3AD203B41FA5}">
                      <a16:colId xmlns:a16="http://schemas.microsoft.com/office/drawing/2014/main" val="2763242595"/>
                    </a:ext>
                  </a:extLst>
                </a:gridCol>
                <a:gridCol w="850014">
                  <a:extLst>
                    <a:ext uri="{9D8B030D-6E8A-4147-A177-3AD203B41FA5}">
                      <a16:colId xmlns:a16="http://schemas.microsoft.com/office/drawing/2014/main" val="2137789453"/>
                    </a:ext>
                  </a:extLst>
                </a:gridCol>
                <a:gridCol w="740042">
                  <a:extLst>
                    <a:ext uri="{9D8B030D-6E8A-4147-A177-3AD203B41FA5}">
                      <a16:colId xmlns:a16="http://schemas.microsoft.com/office/drawing/2014/main" val="3444799958"/>
                    </a:ext>
                  </a:extLst>
                </a:gridCol>
                <a:gridCol w="1013590">
                  <a:extLst>
                    <a:ext uri="{9D8B030D-6E8A-4147-A177-3AD203B41FA5}">
                      <a16:colId xmlns:a16="http://schemas.microsoft.com/office/drawing/2014/main" val="879591521"/>
                    </a:ext>
                  </a:extLst>
                </a:gridCol>
                <a:gridCol w="834699">
                  <a:extLst>
                    <a:ext uri="{9D8B030D-6E8A-4147-A177-3AD203B41FA5}">
                      <a16:colId xmlns:a16="http://schemas.microsoft.com/office/drawing/2014/main" val="607691495"/>
                    </a:ext>
                  </a:extLst>
                </a:gridCol>
                <a:gridCol w="903619">
                  <a:extLst>
                    <a:ext uri="{9D8B030D-6E8A-4147-A177-3AD203B41FA5}">
                      <a16:colId xmlns:a16="http://schemas.microsoft.com/office/drawing/2014/main" val="4095236589"/>
                    </a:ext>
                  </a:extLst>
                </a:gridCol>
                <a:gridCol w="1003169">
                  <a:extLst>
                    <a:ext uri="{9D8B030D-6E8A-4147-A177-3AD203B41FA5}">
                      <a16:colId xmlns:a16="http://schemas.microsoft.com/office/drawing/2014/main" val="955411257"/>
                    </a:ext>
                  </a:extLst>
                </a:gridCol>
                <a:gridCol w="1003169">
                  <a:extLst>
                    <a:ext uri="{9D8B030D-6E8A-4147-A177-3AD203B41FA5}">
                      <a16:colId xmlns:a16="http://schemas.microsoft.com/office/drawing/2014/main" val="2048170297"/>
                    </a:ext>
                  </a:extLst>
                </a:gridCol>
                <a:gridCol w="1462638">
                  <a:extLst>
                    <a:ext uri="{9D8B030D-6E8A-4147-A177-3AD203B41FA5}">
                      <a16:colId xmlns:a16="http://schemas.microsoft.com/office/drawing/2014/main" val="128668307"/>
                    </a:ext>
                  </a:extLst>
                </a:gridCol>
                <a:gridCol w="1531558">
                  <a:extLst>
                    <a:ext uri="{9D8B030D-6E8A-4147-A177-3AD203B41FA5}">
                      <a16:colId xmlns:a16="http://schemas.microsoft.com/office/drawing/2014/main" val="1692022251"/>
                    </a:ext>
                  </a:extLst>
                </a:gridCol>
              </a:tblGrid>
              <a:tr h="6989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 п/п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</a:p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округа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изучавших предмет углубленно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Выпускники, сдававшие ЕГЭ по физике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35" marR="6735" marT="67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Потенциал развития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округа (ОУ)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2027г.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(на основе 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Потенциал развития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60+ баллов (резерв)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 2027г.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(на основе самоанализа)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000927"/>
                  </a:ext>
                </a:extLst>
              </a:tr>
              <a:tr h="874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35" marR="6735" marT="67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Кол-во, которые изучали предмет углубленно, чел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Доля, % (от кол-ва изучавших на </a:t>
                      </a:r>
                      <a:r>
                        <a:rPr kumimoji="0" lang="ru-RU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углубл</a:t>
                      </a: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уровне)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2026г.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План на 2027г., чел. (+1%)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643425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Западное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197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6106745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Кинельское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886022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Отрадненское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1382200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Поволжское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190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188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65,96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821958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Самарское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1508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1431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32618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Северное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233446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Северо-Восточное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979428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Северо-Западное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6388987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Тольяттинское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534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489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68958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Центральное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403449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Юго-Восточное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497242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Юго-Западное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5603160"/>
                  </a:ext>
                </a:extLst>
              </a:tr>
              <a:tr h="225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735" marR="6735" marT="67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Южное</a:t>
                      </a:r>
                    </a:p>
                  </a:txBody>
                  <a:tcPr marL="6735" marR="6735" marT="67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6735" marR="6735" marT="67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735" marR="6735" marT="67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0313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2A9DE6-9EDF-4477-AFEA-67AD0A888D99}"/>
              </a:ext>
            </a:extLst>
          </p:cNvPr>
          <p:cNvSpPr txBox="1"/>
          <p:nvPr/>
        </p:nvSpPr>
        <p:spPr>
          <a:xfrm>
            <a:off x="10969127" y="411406"/>
            <a:ext cx="1072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Физика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F6CD23-2C3F-4BA0-92AC-49D23FFBA1A6}"/>
              </a:ext>
            </a:extLst>
          </p:cNvPr>
          <p:cNvSpPr/>
          <p:nvPr/>
        </p:nvSpPr>
        <p:spPr>
          <a:xfrm>
            <a:off x="277435" y="67064"/>
            <a:ext cx="11565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Анализ результативности углублённого изучения на уровне СОО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0E78B3-D888-4BB9-904A-194C9A318A3B}"/>
              </a:ext>
            </a:extLst>
          </p:cNvPr>
          <p:cNvSpPr/>
          <p:nvPr/>
        </p:nvSpPr>
        <p:spPr>
          <a:xfrm>
            <a:off x="277435" y="640727"/>
            <a:ext cx="11565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Результаты ЕГЭ в 2026 г. обучающихся, углублённо изучавших предмет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8279A-456B-461A-8EF8-B2A0AD8FB8D4}"/>
              </a:ext>
            </a:extLst>
          </p:cNvPr>
          <p:cNvSpPr txBox="1"/>
          <p:nvPr/>
        </p:nvSpPr>
        <p:spPr>
          <a:xfrm>
            <a:off x="392348" y="6311612"/>
            <a:ext cx="13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Скачать форму: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6B5A55D-F3DB-4B5F-A7B8-7C42B8ACA1D5}"/>
              </a:ext>
            </a:extLst>
          </p:cNvPr>
          <p:cNvSpPr/>
          <p:nvPr/>
        </p:nvSpPr>
        <p:spPr>
          <a:xfrm>
            <a:off x="1686443" y="6357779"/>
            <a:ext cx="27863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https://disk.yandex.ru/d/k2DZ2ZQgW7Mvtw</a:t>
            </a:r>
            <a:r>
              <a:rPr lang="ru-RU" sz="11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7853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F1956E6-4B77-47DF-94CC-10627336A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779143"/>
              </p:ext>
            </p:extLst>
          </p:nvPr>
        </p:nvGraphicFramePr>
        <p:xfrm>
          <a:off x="445830" y="1068989"/>
          <a:ext cx="11050753" cy="5067735"/>
        </p:xfrm>
        <a:graphic>
          <a:graphicData uri="http://schemas.openxmlformats.org/drawingml/2006/table">
            <a:tbl>
              <a:tblPr/>
              <a:tblGrid>
                <a:gridCol w="579417">
                  <a:extLst>
                    <a:ext uri="{9D8B030D-6E8A-4147-A177-3AD203B41FA5}">
                      <a16:colId xmlns:a16="http://schemas.microsoft.com/office/drawing/2014/main" val="770075456"/>
                    </a:ext>
                  </a:extLst>
                </a:gridCol>
                <a:gridCol w="1547145">
                  <a:extLst>
                    <a:ext uri="{9D8B030D-6E8A-4147-A177-3AD203B41FA5}">
                      <a16:colId xmlns:a16="http://schemas.microsoft.com/office/drawing/2014/main" val="3205284926"/>
                    </a:ext>
                  </a:extLst>
                </a:gridCol>
                <a:gridCol w="768051">
                  <a:extLst>
                    <a:ext uri="{9D8B030D-6E8A-4147-A177-3AD203B41FA5}">
                      <a16:colId xmlns:a16="http://schemas.microsoft.com/office/drawing/2014/main" val="1033693281"/>
                    </a:ext>
                  </a:extLst>
                </a:gridCol>
                <a:gridCol w="884609">
                  <a:extLst>
                    <a:ext uri="{9D8B030D-6E8A-4147-A177-3AD203B41FA5}">
                      <a16:colId xmlns:a16="http://schemas.microsoft.com/office/drawing/2014/main" val="1298355390"/>
                    </a:ext>
                  </a:extLst>
                </a:gridCol>
                <a:gridCol w="984609">
                  <a:extLst>
                    <a:ext uri="{9D8B030D-6E8A-4147-A177-3AD203B41FA5}">
                      <a16:colId xmlns:a16="http://schemas.microsoft.com/office/drawing/2014/main" val="2790722326"/>
                    </a:ext>
                  </a:extLst>
                </a:gridCol>
                <a:gridCol w="859694">
                  <a:extLst>
                    <a:ext uri="{9D8B030D-6E8A-4147-A177-3AD203B41FA5}">
                      <a16:colId xmlns:a16="http://schemas.microsoft.com/office/drawing/2014/main" val="1101529417"/>
                    </a:ext>
                  </a:extLst>
                </a:gridCol>
                <a:gridCol w="847985">
                  <a:extLst>
                    <a:ext uri="{9D8B030D-6E8A-4147-A177-3AD203B41FA5}">
                      <a16:colId xmlns:a16="http://schemas.microsoft.com/office/drawing/2014/main" val="2038871076"/>
                    </a:ext>
                  </a:extLst>
                </a:gridCol>
                <a:gridCol w="846148">
                  <a:extLst>
                    <a:ext uri="{9D8B030D-6E8A-4147-A177-3AD203B41FA5}">
                      <a16:colId xmlns:a16="http://schemas.microsoft.com/office/drawing/2014/main" val="2725518485"/>
                    </a:ext>
                  </a:extLst>
                </a:gridCol>
                <a:gridCol w="8461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82391">
                  <a:extLst>
                    <a:ext uri="{9D8B030D-6E8A-4147-A177-3AD203B41FA5}">
                      <a16:colId xmlns:a16="http://schemas.microsoft.com/office/drawing/2014/main" val="3653799495"/>
                    </a:ext>
                  </a:extLst>
                </a:gridCol>
                <a:gridCol w="1504556">
                  <a:extLst>
                    <a:ext uri="{9D8B030D-6E8A-4147-A177-3AD203B41FA5}">
                      <a16:colId xmlns:a16="http://schemas.microsoft.com/office/drawing/2014/main" val="1647277479"/>
                    </a:ext>
                  </a:extLst>
                </a:gridCol>
              </a:tblGrid>
              <a:tr h="6698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 п/п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округа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изучавших предмет углубленно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Выпускники, сдававшие ЕГЭ по химии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29" marR="7029" marT="70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Потенциал развития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округа (ОУ)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2027г.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(на основе 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Потенциал развития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60+ баллов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(резерв) в 2027г.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(на основе самоанализа)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4773212"/>
                  </a:ext>
                </a:extLst>
              </a:tr>
              <a:tr h="1054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29" marR="7029" marT="70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Кол-во, которые изучали предмет углубленно, чел.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 (от кол-ва изучавших на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углубл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уровне)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2026г.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План на 2027г., чел. (+1%)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325663"/>
                  </a:ext>
                </a:extLst>
              </a:tr>
              <a:tr h="220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Западное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711473"/>
                  </a:ext>
                </a:extLst>
              </a:tr>
              <a:tr h="2257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Кинельское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014792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Отрадненское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31,8%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6476048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Поволжское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0254566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Самарское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737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671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2187966"/>
                  </a:ext>
                </a:extLst>
              </a:tr>
              <a:tr h="2315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Северное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3506714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Северо-Восточное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7685097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Северо-Западное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63,6%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5990633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Тольяттинское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424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362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64743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Центральное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51,7%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606258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Юго-Восточное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428314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Юго-Западное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7844096"/>
                  </a:ext>
                </a:extLst>
              </a:tr>
              <a:tr h="201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7029" marR="7029" marT="70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Южное</a:t>
                      </a:r>
                    </a:p>
                  </a:txBody>
                  <a:tcPr marL="7029" marR="7029" marT="7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7029" marR="7029" marT="7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029" marR="7029" marT="702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85119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B38717C-981F-48EE-B822-398F4A350326}"/>
              </a:ext>
            </a:extLst>
          </p:cNvPr>
          <p:cNvSpPr txBox="1"/>
          <p:nvPr/>
        </p:nvSpPr>
        <p:spPr>
          <a:xfrm>
            <a:off x="10737303" y="232747"/>
            <a:ext cx="221054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R="6772">
              <a:defRPr sz="2000" b="1">
                <a:solidFill>
                  <a:srgbClr val="0070C0"/>
                </a:solidFill>
              </a:defRPr>
            </a:lvl1pPr>
          </a:lstStyle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Химия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F47E06D-211A-414C-88D8-BFDED4EAE6B6}"/>
              </a:ext>
            </a:extLst>
          </p:cNvPr>
          <p:cNvSpPr/>
          <p:nvPr/>
        </p:nvSpPr>
        <p:spPr>
          <a:xfrm>
            <a:off x="277435" y="67064"/>
            <a:ext cx="11565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Анализ результативности углублённого изучения на уровне СОО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F8E499-CA2A-469F-A1F8-726AC6041D7C}"/>
              </a:ext>
            </a:extLst>
          </p:cNvPr>
          <p:cNvSpPr/>
          <p:nvPr/>
        </p:nvSpPr>
        <p:spPr>
          <a:xfrm>
            <a:off x="277435" y="549020"/>
            <a:ext cx="11565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Результаты ЕГЭ в 2026г. обучающихся, углублённо изучавших предмет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2FEC58-6667-4114-BE04-32AF6E9EF5FC}"/>
              </a:ext>
            </a:extLst>
          </p:cNvPr>
          <p:cNvSpPr txBox="1"/>
          <p:nvPr/>
        </p:nvSpPr>
        <p:spPr>
          <a:xfrm>
            <a:off x="357053" y="6308980"/>
            <a:ext cx="13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Скачать форму: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FC5D2C9-89F9-450B-B73B-6017C12980BD}"/>
              </a:ext>
            </a:extLst>
          </p:cNvPr>
          <p:cNvSpPr/>
          <p:nvPr/>
        </p:nvSpPr>
        <p:spPr>
          <a:xfrm>
            <a:off x="1659811" y="6355147"/>
            <a:ext cx="27863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https://disk.yandex.ru/d/k2DZ2ZQgW7Mvtw</a:t>
            </a:r>
            <a:r>
              <a:rPr lang="ru-RU" sz="11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1574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4181E27-41D9-42F5-B6EE-6AFB064F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83758"/>
              </p:ext>
            </p:extLst>
          </p:nvPr>
        </p:nvGraphicFramePr>
        <p:xfrm>
          <a:off x="428411" y="980097"/>
          <a:ext cx="11263186" cy="4726470"/>
        </p:xfrm>
        <a:graphic>
          <a:graphicData uri="http://schemas.openxmlformats.org/drawingml/2006/table">
            <a:tbl>
              <a:tblPr/>
              <a:tblGrid>
                <a:gridCol w="355945">
                  <a:extLst>
                    <a:ext uri="{9D8B030D-6E8A-4147-A177-3AD203B41FA5}">
                      <a16:colId xmlns:a16="http://schemas.microsoft.com/office/drawing/2014/main" val="877999470"/>
                    </a:ext>
                  </a:extLst>
                </a:gridCol>
                <a:gridCol w="1321262">
                  <a:extLst>
                    <a:ext uri="{9D8B030D-6E8A-4147-A177-3AD203B41FA5}">
                      <a16:colId xmlns:a16="http://schemas.microsoft.com/office/drawing/2014/main" val="1912815795"/>
                    </a:ext>
                  </a:extLst>
                </a:gridCol>
                <a:gridCol w="820095">
                  <a:extLst>
                    <a:ext uri="{9D8B030D-6E8A-4147-A177-3AD203B41FA5}">
                      <a16:colId xmlns:a16="http://schemas.microsoft.com/office/drawing/2014/main" val="2152319709"/>
                    </a:ext>
                  </a:extLst>
                </a:gridCol>
                <a:gridCol w="651329">
                  <a:extLst>
                    <a:ext uri="{9D8B030D-6E8A-4147-A177-3AD203B41FA5}">
                      <a16:colId xmlns:a16="http://schemas.microsoft.com/office/drawing/2014/main" val="360487603"/>
                    </a:ext>
                  </a:extLst>
                </a:gridCol>
                <a:gridCol w="996453">
                  <a:extLst>
                    <a:ext uri="{9D8B030D-6E8A-4147-A177-3AD203B41FA5}">
                      <a16:colId xmlns:a16="http://schemas.microsoft.com/office/drawing/2014/main" val="3487545120"/>
                    </a:ext>
                  </a:extLst>
                </a:gridCol>
                <a:gridCol w="957000">
                  <a:extLst>
                    <a:ext uri="{9D8B030D-6E8A-4147-A177-3AD203B41FA5}">
                      <a16:colId xmlns:a16="http://schemas.microsoft.com/office/drawing/2014/main" val="2214241351"/>
                    </a:ext>
                  </a:extLst>
                </a:gridCol>
                <a:gridCol w="887767">
                  <a:extLst>
                    <a:ext uri="{9D8B030D-6E8A-4147-A177-3AD203B41FA5}">
                      <a16:colId xmlns:a16="http://schemas.microsoft.com/office/drawing/2014/main" val="3677586360"/>
                    </a:ext>
                  </a:extLst>
                </a:gridCol>
                <a:gridCol w="737009">
                  <a:extLst>
                    <a:ext uri="{9D8B030D-6E8A-4147-A177-3AD203B41FA5}">
                      <a16:colId xmlns:a16="http://schemas.microsoft.com/office/drawing/2014/main" val="3794625816"/>
                    </a:ext>
                  </a:extLst>
                </a:gridCol>
                <a:gridCol w="1127302">
                  <a:extLst>
                    <a:ext uri="{9D8B030D-6E8A-4147-A177-3AD203B41FA5}">
                      <a16:colId xmlns:a16="http://schemas.microsoft.com/office/drawing/2014/main" val="3501396407"/>
                    </a:ext>
                  </a:extLst>
                </a:gridCol>
                <a:gridCol w="1522815">
                  <a:extLst>
                    <a:ext uri="{9D8B030D-6E8A-4147-A177-3AD203B41FA5}">
                      <a16:colId xmlns:a16="http://schemas.microsoft.com/office/drawing/2014/main" val="4244341913"/>
                    </a:ext>
                  </a:extLst>
                </a:gridCol>
                <a:gridCol w="1886209">
                  <a:extLst>
                    <a:ext uri="{9D8B030D-6E8A-4147-A177-3AD203B41FA5}">
                      <a16:colId xmlns:a16="http://schemas.microsoft.com/office/drawing/2014/main" val="1500253405"/>
                    </a:ext>
                  </a:extLst>
                </a:gridCol>
              </a:tblGrid>
              <a:tr h="758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 п/п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 </a:t>
                      </a:r>
                    </a:p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округа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 изучавших предмет углубленно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Выпускники, сдававшие ЕГЭ по биологии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470" marR="6470" marT="6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22" marR="7222" marT="72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Потенциал развития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60+ баллов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округа (ОУ)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2027г.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(на основе 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Потенциал развития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60+ баллов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(резерв)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в 2027г.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(на основе самоанализа)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258979"/>
                  </a:ext>
                </a:extLst>
              </a:tr>
              <a:tr h="640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470" marR="6470" marT="64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Кол-во, которые изучали предмет углубленно, чел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Доля, % (от кол-ва изучавших на </a:t>
                      </a:r>
                      <a:r>
                        <a:rPr kumimoji="0" lang="ru-RU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углубл</a:t>
                      </a:r>
                      <a:r>
                        <a:rPr kumimoji="0" lang="ru-RU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уровне)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кол-во, чел.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2026г.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План на 2027г., чел. (+1%)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Доля, %</a:t>
                      </a:r>
                    </a:p>
                  </a:txBody>
                  <a:tcPr marL="7222" marR="7222" marT="72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974719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Западное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256672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Кинельское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508277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Отрадненское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78,43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632580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Поволжское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544822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Самарское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147336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Северное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247118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Северо-Восточное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111932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Северо-Западное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6443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Тольяттинское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523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447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520127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Центральное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56,88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6599639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Юго-Восточное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0880081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Юго-Западное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449661"/>
                  </a:ext>
                </a:extLst>
              </a:tr>
              <a:tr h="227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470" marR="6470" marT="647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Южное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6470" marR="6470" marT="647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48,28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9214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935D1E3-7943-4CFC-98AE-031C83F320EB}"/>
              </a:ext>
            </a:extLst>
          </p:cNvPr>
          <p:cNvSpPr txBox="1"/>
          <p:nvPr/>
        </p:nvSpPr>
        <p:spPr>
          <a:xfrm>
            <a:off x="10515600" y="269312"/>
            <a:ext cx="139896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R="6772">
              <a:defRPr sz="2000" b="1">
                <a:solidFill>
                  <a:srgbClr val="0070C0"/>
                </a:solidFill>
              </a:defRPr>
            </a:lvl1pPr>
          </a:lstStyle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Биология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ED95E7-CC43-4BEC-A5EC-A2E8C8D047D6}"/>
              </a:ext>
            </a:extLst>
          </p:cNvPr>
          <p:cNvSpPr/>
          <p:nvPr/>
        </p:nvSpPr>
        <p:spPr>
          <a:xfrm>
            <a:off x="277435" y="67064"/>
            <a:ext cx="11565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Анализ результативности углублённого изучения на уровне СОО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3952E5-0F3D-4B68-8067-B9F10662B03F}"/>
              </a:ext>
            </a:extLst>
          </p:cNvPr>
          <p:cNvSpPr/>
          <p:nvPr/>
        </p:nvSpPr>
        <p:spPr>
          <a:xfrm>
            <a:off x="277435" y="453693"/>
            <a:ext cx="115651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6772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Результаты ЕГЭ в 2026 г. обучающихся, углублённо изучавших предмет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D64EF-B019-451C-B6CF-81EFD57F0EB0}"/>
              </a:ext>
            </a:extLst>
          </p:cNvPr>
          <p:cNvSpPr txBox="1"/>
          <p:nvPr/>
        </p:nvSpPr>
        <p:spPr>
          <a:xfrm>
            <a:off x="361053" y="6174039"/>
            <a:ext cx="1365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Скачать форму: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2FC20D-6B99-4872-9434-47B80BC0EA99}"/>
              </a:ext>
            </a:extLst>
          </p:cNvPr>
          <p:cNvSpPr/>
          <p:nvPr/>
        </p:nvSpPr>
        <p:spPr>
          <a:xfrm>
            <a:off x="2003241" y="5825166"/>
            <a:ext cx="10759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solidFill>
                  <a:srgbClr val="C00000"/>
                </a:solidFill>
              </a:rPr>
              <a:t>ЗАДАЧА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790E16-CD0F-449D-A91C-C3033B5198D2}"/>
              </a:ext>
            </a:extLst>
          </p:cNvPr>
          <p:cNvSpPr txBox="1"/>
          <p:nvPr/>
        </p:nvSpPr>
        <p:spPr>
          <a:xfrm>
            <a:off x="3168686" y="5832861"/>
            <a:ext cx="874587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На основе анализа результатов ЕГЭ 2026г. и результативности обучающихся 10-х классов 2025/2026 </a:t>
            </a:r>
            <a:r>
              <a:rPr lang="ru-RU" sz="1500" dirty="0" err="1"/>
              <a:t>уч.г</a:t>
            </a:r>
            <a:r>
              <a:rPr lang="ru-RU" sz="1500" dirty="0"/>
              <a:t>. представить плановые/прогнозируемые результаты выпускников 2027г. (доля обучающихся, набравших 60 + баллов по предметам МиЕНО, от числа сдававших и изучавших предмет на углубленном уровне)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031F6B-A95C-4320-9244-91332645D78F}"/>
              </a:ext>
            </a:extLst>
          </p:cNvPr>
          <p:cNvSpPr/>
          <p:nvPr/>
        </p:nvSpPr>
        <p:spPr>
          <a:xfrm>
            <a:off x="382346" y="6465969"/>
            <a:ext cx="27863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https://disk.yandex.ru/d/k2DZ2ZQgW7Mvtw</a:t>
            </a:r>
            <a:r>
              <a:rPr lang="ru-RU" sz="11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7912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8ED1AA-AEBF-45D1-A883-FFB789C5C924}"/>
              </a:ext>
            </a:extLst>
          </p:cNvPr>
          <p:cNvSpPr/>
          <p:nvPr/>
        </p:nvSpPr>
        <p:spPr>
          <a:xfrm>
            <a:off x="467443" y="1053256"/>
            <a:ext cx="10772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3399"/>
                </a:solidFill>
              </a:rPr>
              <a:t>Практики формирования классов углублённого изучения предметов МиЕНО на уровне ООО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C0F1CE3-A00C-4EBB-9EB4-CA8276EEF158}"/>
              </a:ext>
            </a:extLst>
          </p:cNvPr>
          <p:cNvSpPr txBox="1">
            <a:spLocks/>
          </p:cNvSpPr>
          <p:nvPr/>
        </p:nvSpPr>
        <p:spPr>
          <a:xfrm>
            <a:off x="1556651" y="4101351"/>
            <a:ext cx="5334112" cy="59295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  <a:latin typeface="+mn-lt"/>
              </a:rPr>
              <a:t>2. Межклассные группы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0249FBA-60EF-475B-B08E-B4150C947ABF}"/>
              </a:ext>
            </a:extLst>
          </p:cNvPr>
          <p:cNvSpPr txBox="1">
            <a:spLocks/>
          </p:cNvSpPr>
          <p:nvPr/>
        </p:nvSpPr>
        <p:spPr>
          <a:xfrm>
            <a:off x="1556651" y="3236253"/>
            <a:ext cx="8894991" cy="59295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  <a:latin typeface="+mn-lt"/>
              </a:rPr>
              <a:t>1. Перераспределение обучающихся в классах</a:t>
            </a:r>
          </a:p>
        </p:txBody>
      </p:sp>
    </p:spTree>
    <p:extLst>
      <p:ext uri="{BB962C8B-B14F-4D97-AF65-F5344CB8AC3E}">
        <p14:creationId xmlns:p14="http://schemas.microsoft.com/office/powerpoint/2010/main" val="1608927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8ED1AA-AEBF-45D1-A883-FFB789C5C924}"/>
              </a:ext>
            </a:extLst>
          </p:cNvPr>
          <p:cNvSpPr/>
          <p:nvPr/>
        </p:nvSpPr>
        <p:spPr>
          <a:xfrm>
            <a:off x="423055" y="778048"/>
            <a:ext cx="10772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Практики формирования классов углублённого изучения предметов МиЕНО на уровне ООО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0FFDE1F-6132-4589-A149-6C9FE31DF308}"/>
              </a:ext>
            </a:extLst>
          </p:cNvPr>
          <p:cNvSpPr txBox="1">
            <a:spLocks/>
          </p:cNvSpPr>
          <p:nvPr/>
        </p:nvSpPr>
        <p:spPr>
          <a:xfrm>
            <a:off x="1781176" y="2458467"/>
            <a:ext cx="9612020" cy="16658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  <a:latin typeface="+mn-lt"/>
              </a:rPr>
              <a:t>Организация углублённого изучения предметов в классах через перераспределение обучающихся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C86D990-11D4-4C9C-8747-7FFBEAAD4492}"/>
              </a:ext>
            </a:extLst>
          </p:cNvPr>
          <p:cNvSpPr/>
          <p:nvPr/>
        </p:nvSpPr>
        <p:spPr>
          <a:xfrm>
            <a:off x="1781176" y="3734484"/>
            <a:ext cx="37907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</a:rPr>
              <a:t>Симонова Татьяна Петровна,</a:t>
            </a:r>
          </a:p>
          <a:p>
            <a:r>
              <a:rPr lang="ru-RU" dirty="0">
                <a:solidFill>
                  <a:srgbClr val="000000"/>
                </a:solidFill>
              </a:rPr>
              <a:t>директор </a:t>
            </a:r>
            <a:r>
              <a:rPr lang="ru-RU" dirty="0"/>
              <a:t>ГБОУ СОШ № 3 г. Сызрани</a:t>
            </a:r>
            <a:r>
              <a:rPr lang="ru-RU" dirty="0">
                <a:solidFill>
                  <a:srgbClr val="000000"/>
                </a:solidFill>
              </a:rPr>
              <a:t> </a:t>
            </a:r>
          </a:p>
          <a:p>
            <a:r>
              <a:rPr lang="ru-RU" dirty="0"/>
              <a:t>8(846-4) 35-23-42</a:t>
            </a:r>
          </a:p>
          <a:p>
            <a:r>
              <a:rPr lang="en-US" dirty="0">
                <a:hlinkClick r:id="rId2"/>
              </a:rPr>
              <a:t>so_zu_school3_szr@63edu.ru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8486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25146" y="51585"/>
            <a:ext cx="99506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ea typeface="Calibri" pitchFamily="34" charset="0"/>
                <a:cs typeface="Times New Roman" pitchFamily="18" charset="0"/>
              </a:rPr>
              <a:t>Информация об углублённом изучении отдельных предметов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ea typeface="Calibri" pitchFamily="34" charset="0"/>
                <a:cs typeface="Times New Roman" pitchFamily="18" charset="0"/>
              </a:rPr>
              <a:t>в 2026/2027 учебном году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rgbClr val="003399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830595"/>
              </p:ext>
            </p:extLst>
          </p:nvPr>
        </p:nvGraphicFramePr>
        <p:xfrm>
          <a:off x="275208" y="1151740"/>
          <a:ext cx="3239888" cy="2950782"/>
        </p:xfrm>
        <a:graphic>
          <a:graphicData uri="http://schemas.openxmlformats.org/drawingml/2006/table">
            <a:tbl>
              <a:tblPr/>
              <a:tblGrid>
                <a:gridCol w="2059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7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Общее количество классов/ обучающихся в них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39/1005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Количество  классов/обучающихся на уровне основного общего образования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21/546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7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Классы с углублённым изучением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7Г, 8В, 8М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Общее количество обучающихся/% от общего количества обучающихся на уровне ООО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56/10,3%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Режим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6-дневная неделя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208023"/>
              </p:ext>
            </p:extLst>
          </p:nvPr>
        </p:nvGraphicFramePr>
        <p:xfrm>
          <a:off x="275208" y="4849401"/>
          <a:ext cx="3299264" cy="1860157"/>
        </p:xfrm>
        <a:graphic>
          <a:graphicData uri="http://schemas.openxmlformats.org/drawingml/2006/table">
            <a:tbl>
              <a:tblPr/>
              <a:tblGrid>
                <a:gridCol w="1020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5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25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94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Предмет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7 класс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8 класс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4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600" b="1" dirty="0">
                        <a:solidFill>
                          <a:srgbClr val="005696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944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600" b="1" dirty="0">
                        <a:solidFill>
                          <a:srgbClr val="005696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Алгебра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Геометрия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8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Вероятность и статистика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006634"/>
              </p:ext>
            </p:extLst>
          </p:nvPr>
        </p:nvGraphicFramePr>
        <p:xfrm>
          <a:off x="3823854" y="1168584"/>
          <a:ext cx="8092938" cy="2542465"/>
        </p:xfrm>
        <a:graphic>
          <a:graphicData uri="http://schemas.openxmlformats.org/drawingml/2006/table">
            <a:tbl>
              <a:tblPr/>
              <a:tblGrid>
                <a:gridCol w="1126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78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80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Предмет углубления</a:t>
                      </a: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Реализуемая ФРП</a:t>
                      </a: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Рабочие программы ГБОУ СОШ №3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г.Сызрани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392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5696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sng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https://edsoo.ru/wp-content/uploads/2025/07/2025_ooo_frp_matematika-5-9_ugl.pdf </a:t>
                      </a:r>
                      <a:endParaRPr lang="ru-RU" sz="900" b="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Алгебра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sng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https://school3szr.minobr63.ru/wp-content/uploads/2026/03/algebra_7-9_ugl_%D0%BF%D0%BE%D0%B4%D0%BF%D0%B8%D1%81%D0%B0%D0%BD%D0%BE.pdf</a:t>
                      </a:r>
                      <a:endParaRPr lang="ru-RU" sz="900" b="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Геометрия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sng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https://school3szr.minobr63.ru/wp-content/uploads/2026/03/geomet_7-9_ugl_%D0%BF%D0%BE%D0%B4%D0%BF%D0%B8%D1%81%D0%B0%D0%BD%D0%BE.pdf</a:t>
                      </a:r>
                      <a:endParaRPr lang="ru-RU" sz="900" b="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Вероятность и статистика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sng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https://school3szr.minobr63.ru/wp-content/uploads/2026/03/veroyat_7-9_ugl_%D0%BF%D0%BE%D0%B4%D0%BF%D0%B8%D1%81%D0%B0%D0%BD%D0%BE.pdf</a:t>
                      </a:r>
                      <a:endParaRPr lang="ru-RU" sz="900" b="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5696"/>
                          </a:solidFill>
                          <a:latin typeface="Calibri"/>
                          <a:ea typeface="Calibri"/>
                          <a:cs typeface="Times New Roman"/>
                        </a:rPr>
                        <a:t>Физика</a:t>
                      </a: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sng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https://edsoo.ru/wp-content/uploads/2025/07/2025_ooo_frp_fizika_7-9_ugl.pdf </a:t>
                      </a:r>
                      <a:endParaRPr lang="ru-RU" sz="900" b="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u="sng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https://school3szr.minobr63.ru/wp-content/uploads/2026/03/fizika_7-9_ugl_%D0%BF%D0%BE%D0%B4%D0%BF%D0%B8%D1%81%D0%B0%D0%BD%D0%BE.pdf</a:t>
                      </a:r>
                      <a:endParaRPr lang="ru-RU" sz="900" b="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716" marR="517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795287"/>
              </p:ext>
            </p:extLst>
          </p:nvPr>
        </p:nvGraphicFramePr>
        <p:xfrm>
          <a:off x="3832276" y="4247502"/>
          <a:ext cx="8110847" cy="2462056"/>
        </p:xfrm>
        <a:graphic>
          <a:graphicData uri="http://schemas.openxmlformats.org/drawingml/2006/table">
            <a:tbl>
              <a:tblPr/>
              <a:tblGrid>
                <a:gridCol w="1135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3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Учебники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7 класс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8 класс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Алгебра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Макарычев Ю.Н.,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Миндюк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И.Г.,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Нешков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К.И. и др. Математика. Алгебра. 7 класс: углубленный уровень.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Макарычев Ю.Н.,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Миндюк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И.Г.,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Нешков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К.И. и др. Математика. Алгебра. 8 класс: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углубленный уровень.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Геометрия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Атанасян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Л.С., Бутузов В.Ф., Кадомцев С.Б.и др. Математика. Геометрия: 7-9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кл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: базовый уровень: учебник "Просвещение", 2025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Вероятность и статистика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Бунимович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Е.А.,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Булычев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В.А.. Математика. Вероятность и статистика.7 класс. Углубленный уровень.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Бунимович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Е.А.,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Булычев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В.А.. Математика. Вероятность и статистика. 8 класс.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78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5696"/>
                          </a:solidFill>
                          <a:latin typeface="+mn-lt"/>
                          <a:ea typeface="Calibri"/>
                          <a:cs typeface="Times New Roman"/>
                        </a:rPr>
                        <a:t>Физика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Белага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В.В., Воронцова Н.И.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Ломаченков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И.А. и др./под.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РедПанебратцева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Ю.А. Физика. Инженеры будущего. 7 класс. Углубленный уровень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Белага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В.В., Воронцова Н.И.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Ломаченков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И.А. и др./под. </a:t>
                      </a:r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РедПанебратцева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Ю.А. Физика. Инженеры будущего. 8  класс. Углубленный уровень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88F8D347-570E-4D11-A443-8F23BDD1ECB1}"/>
              </a:ext>
            </a:extLst>
          </p:cNvPr>
          <p:cNvGrpSpPr/>
          <p:nvPr/>
        </p:nvGrpSpPr>
        <p:grpSpPr>
          <a:xfrm>
            <a:off x="9296847" y="510621"/>
            <a:ext cx="2716567" cy="523782"/>
            <a:chOff x="5193437" y="2192785"/>
            <a:chExt cx="3077976" cy="541538"/>
          </a:xfrm>
        </p:grpSpPr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5EE6A3BE-BE8B-4935-81A2-DED7B033CAC1}"/>
                </a:ext>
              </a:extLst>
            </p:cNvPr>
            <p:cNvSpPr/>
            <p:nvPr/>
          </p:nvSpPr>
          <p:spPr>
            <a:xfrm>
              <a:off x="5193437" y="2192785"/>
              <a:ext cx="3077976" cy="541538"/>
            </a:xfrm>
            <a:prstGeom prst="roundRect">
              <a:avLst>
                <a:gd name="adj" fmla="val 39618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86AD2533-3512-4708-B8B4-487937EEF200}"/>
                </a:ext>
              </a:extLst>
            </p:cNvPr>
            <p:cNvSpPr/>
            <p:nvPr/>
          </p:nvSpPr>
          <p:spPr>
            <a:xfrm>
              <a:off x="5332992" y="2290478"/>
              <a:ext cx="2798864" cy="3500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ГБОУ СОШ №3 г. Сызрани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ACE283B-8F64-47CB-8AE8-DE1A3DA30259}"/>
              </a:ext>
            </a:extLst>
          </p:cNvPr>
          <p:cNvSpPr txBox="1"/>
          <p:nvPr/>
        </p:nvSpPr>
        <p:spPr>
          <a:xfrm>
            <a:off x="254335" y="4465612"/>
            <a:ext cx="291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Количество часов в учебном плане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F5077FA-E0A0-44ED-86B1-8CD050962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54" y="0"/>
            <a:ext cx="1103742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ea typeface="Times New Roman" pitchFamily="18" charset="0"/>
                <a:cs typeface="Times New Roman" pitchFamily="18" charset="0"/>
              </a:rPr>
              <a:t>Алгоритм  действий  школы для обеспечения  выбора учащимися предметов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ea typeface="Times New Roman" pitchFamily="18" charset="0"/>
                <a:cs typeface="Times New Roman" pitchFamily="18" charset="0"/>
              </a:rPr>
              <a:t>физико-математического  цикла для углублённого изучения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33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F719FD7-238B-4622-8BF3-E351231D9DDF}"/>
              </a:ext>
            </a:extLst>
          </p:cNvPr>
          <p:cNvGrpSpPr/>
          <p:nvPr/>
        </p:nvGrpSpPr>
        <p:grpSpPr>
          <a:xfrm>
            <a:off x="9371379" y="545132"/>
            <a:ext cx="2716567" cy="523782"/>
            <a:chOff x="5193437" y="2192785"/>
            <a:chExt cx="3077976" cy="541538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9B6D4E3D-B873-4C67-98E0-1E0CFBBD6B2E}"/>
                </a:ext>
              </a:extLst>
            </p:cNvPr>
            <p:cNvSpPr/>
            <p:nvPr/>
          </p:nvSpPr>
          <p:spPr>
            <a:xfrm>
              <a:off x="5193437" y="2192785"/>
              <a:ext cx="3077976" cy="541538"/>
            </a:xfrm>
            <a:prstGeom prst="roundRect">
              <a:avLst>
                <a:gd name="adj" fmla="val 39618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20BFABE-43D2-4A67-AEB6-23EA90FDF771}"/>
                </a:ext>
              </a:extLst>
            </p:cNvPr>
            <p:cNvSpPr/>
            <p:nvPr/>
          </p:nvSpPr>
          <p:spPr>
            <a:xfrm>
              <a:off x="5332992" y="2290478"/>
              <a:ext cx="2798864" cy="3500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ГБОУ СОШ №3 г. Сызрани</a:t>
              </a:r>
            </a:p>
          </p:txBody>
        </p:sp>
      </p:grpSp>
      <p:sp>
        <p:nvSpPr>
          <p:cNvPr id="6" name="Овал 5">
            <a:extLst>
              <a:ext uri="{FF2B5EF4-FFF2-40B4-BE49-F238E27FC236}">
                <a16:creationId xmlns:a16="http://schemas.microsoft.com/office/drawing/2014/main" id="{9526CC72-E41C-48DB-A6BA-E2CD4962A36A}"/>
              </a:ext>
            </a:extLst>
          </p:cNvPr>
          <p:cNvSpPr/>
          <p:nvPr/>
        </p:nvSpPr>
        <p:spPr>
          <a:xfrm>
            <a:off x="244136" y="1270870"/>
            <a:ext cx="585926" cy="585926"/>
          </a:xfrm>
          <a:prstGeom prst="ellipse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AB85F4D-12CB-4BBB-B3CA-41D26786213B}"/>
              </a:ext>
            </a:extLst>
          </p:cNvPr>
          <p:cNvSpPr/>
          <p:nvPr/>
        </p:nvSpPr>
        <p:spPr>
          <a:xfrm>
            <a:off x="244136" y="2361999"/>
            <a:ext cx="585926" cy="585926"/>
          </a:xfrm>
          <a:prstGeom prst="ellipse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F9C1866-B8A0-43A1-B9F7-5A74122115C6}"/>
              </a:ext>
            </a:extLst>
          </p:cNvPr>
          <p:cNvSpPr/>
          <p:nvPr/>
        </p:nvSpPr>
        <p:spPr>
          <a:xfrm>
            <a:off x="244136" y="3468521"/>
            <a:ext cx="585926" cy="585926"/>
          </a:xfrm>
          <a:prstGeom prst="ellipse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9D4BF17-1009-4352-8749-47279707CF4C}"/>
              </a:ext>
            </a:extLst>
          </p:cNvPr>
          <p:cNvSpPr/>
          <p:nvPr/>
        </p:nvSpPr>
        <p:spPr>
          <a:xfrm>
            <a:off x="244136" y="4790749"/>
            <a:ext cx="585926" cy="585926"/>
          </a:xfrm>
          <a:prstGeom prst="ellipse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05D7E36F-D066-40CB-8251-43032303E2F1}"/>
              </a:ext>
            </a:extLst>
          </p:cNvPr>
          <p:cNvSpPr/>
          <p:nvPr/>
        </p:nvSpPr>
        <p:spPr>
          <a:xfrm>
            <a:off x="244136" y="5876474"/>
            <a:ext cx="585926" cy="585926"/>
          </a:xfrm>
          <a:prstGeom prst="ellipse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CB1E26D-5567-4250-8CBD-613BABC40BC1}"/>
              </a:ext>
            </a:extLst>
          </p:cNvPr>
          <p:cNvSpPr/>
          <p:nvPr/>
        </p:nvSpPr>
        <p:spPr>
          <a:xfrm>
            <a:off x="1012227" y="1270870"/>
            <a:ext cx="2831800" cy="58592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9EF0DFD-0FA3-473D-835F-5870B3D4D8F1}"/>
              </a:ext>
            </a:extLst>
          </p:cNvPr>
          <p:cNvSpPr/>
          <p:nvPr/>
        </p:nvSpPr>
        <p:spPr>
          <a:xfrm>
            <a:off x="1298843" y="1410250"/>
            <a:ext cx="22585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dirty="0">
                <a:solidFill>
                  <a:srgbClr val="005A9E"/>
                </a:solidFill>
              </a:rPr>
              <a:t>АНАЛИТИЧЕСКИЙ ЭТАП</a:t>
            </a:r>
            <a:endParaRPr lang="ru-RU" sz="16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A59DAB8-EC8A-4F12-A1DD-A103A3D921A0}"/>
              </a:ext>
            </a:extLst>
          </p:cNvPr>
          <p:cNvSpPr/>
          <p:nvPr/>
        </p:nvSpPr>
        <p:spPr>
          <a:xfrm>
            <a:off x="1042254" y="2341107"/>
            <a:ext cx="2831800" cy="58592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177D364-FFAF-4EB4-85BF-F77DCBEBECDB}"/>
              </a:ext>
            </a:extLst>
          </p:cNvPr>
          <p:cNvSpPr/>
          <p:nvPr/>
        </p:nvSpPr>
        <p:spPr>
          <a:xfrm>
            <a:off x="1261021" y="2372460"/>
            <a:ext cx="2394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005A9E"/>
                </a:solidFill>
              </a:rPr>
              <a:t>ОРГАНИЗАЦИОННО-МЕТОДИЧЕСКИЙ ЭТАП</a:t>
            </a:r>
            <a:endParaRPr lang="ru-RU" sz="14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C06F2E9-CD07-45CC-AB9A-C98F351C8667}"/>
              </a:ext>
            </a:extLst>
          </p:cNvPr>
          <p:cNvSpPr/>
          <p:nvPr/>
        </p:nvSpPr>
        <p:spPr>
          <a:xfrm>
            <a:off x="4130643" y="1259027"/>
            <a:ext cx="5164515" cy="585927"/>
          </a:xfrm>
          <a:prstGeom prst="roundRect">
            <a:avLst>
              <a:gd name="adj" fmla="val 22727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9723E0D-0613-4379-87BA-71858A0CB09C}"/>
              </a:ext>
            </a:extLst>
          </p:cNvPr>
          <p:cNvSpPr/>
          <p:nvPr/>
        </p:nvSpPr>
        <p:spPr>
          <a:xfrm>
            <a:off x="4250947" y="1295037"/>
            <a:ext cx="46746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Анализ  ресурсного обеспечения: кадры, материально-техническое оснащение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FCB2288-56DC-491A-B45A-EBEA74DB218F}"/>
              </a:ext>
            </a:extLst>
          </p:cNvPr>
          <p:cNvSpPr/>
          <p:nvPr/>
        </p:nvSpPr>
        <p:spPr>
          <a:xfrm>
            <a:off x="4130643" y="2076034"/>
            <a:ext cx="7041145" cy="1169551"/>
          </a:xfrm>
          <a:prstGeom prst="roundRect">
            <a:avLst>
              <a:gd name="adj" fmla="val 24237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7567AF01-7138-4E62-8DA4-1547957BF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7576" y="2116920"/>
            <a:ext cx="720981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ea typeface="Calibri" pitchFamily="34" charset="0"/>
                <a:cs typeface="Times New Roman" pitchFamily="18" charset="0"/>
              </a:rPr>
              <a:t>Ф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ормирование нормативных документов 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(</a:t>
            </a:r>
            <a:r>
              <a:rPr lang="ru-RU" sz="1400" i="1" dirty="0">
                <a:solidFill>
                  <a:srgbClr val="0070C0"/>
                </a:solidFill>
              </a:rPr>
              <a:t>Положение  о классах с углублённым изучением отдельных предметов на уровне основного общего образования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1400" b="0" i="1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400" dirty="0"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оставление расписания уроков и ВД.</a:t>
            </a:r>
            <a:endParaRPr kumimoji="0" lang="ru-RU" sz="1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Планирование работы объединений дополнительного образования, </a:t>
            </a:r>
            <a:r>
              <a:rPr lang="ru-RU" sz="1400" dirty="0"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вязей с социальными партнерами.</a:t>
            </a:r>
            <a:endParaRPr kumimoji="0" lang="ru-RU" sz="1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D2E5F92-2C53-45D3-8144-E746C5A92AD2}"/>
              </a:ext>
            </a:extLst>
          </p:cNvPr>
          <p:cNvSpPr/>
          <p:nvPr/>
        </p:nvSpPr>
        <p:spPr>
          <a:xfrm>
            <a:off x="1012230" y="3478891"/>
            <a:ext cx="2831800" cy="58592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DEA7DA5-308A-48AB-8C55-AEA2B4C2F4C6}"/>
              </a:ext>
            </a:extLst>
          </p:cNvPr>
          <p:cNvSpPr/>
          <p:nvPr/>
        </p:nvSpPr>
        <p:spPr>
          <a:xfrm>
            <a:off x="1230996" y="3618830"/>
            <a:ext cx="2394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005A9E"/>
                </a:solidFill>
              </a:rPr>
              <a:t>МОТИВАЦИЯ ПЕДАГОГОВ</a:t>
            </a:r>
            <a:endParaRPr lang="ru-RU" sz="1400" dirty="0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29D6915E-55FF-4246-8BC0-07B69DEE9204}"/>
              </a:ext>
            </a:extLst>
          </p:cNvPr>
          <p:cNvSpPr/>
          <p:nvPr/>
        </p:nvSpPr>
        <p:spPr>
          <a:xfrm>
            <a:off x="1012230" y="4741407"/>
            <a:ext cx="2831800" cy="58592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041D426-D682-4B77-970A-E7F91BA07D19}"/>
              </a:ext>
            </a:extLst>
          </p:cNvPr>
          <p:cNvSpPr/>
          <p:nvPr/>
        </p:nvSpPr>
        <p:spPr>
          <a:xfrm>
            <a:off x="1230995" y="4925194"/>
            <a:ext cx="2394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005A9E"/>
                </a:solidFill>
              </a:rPr>
              <a:t>МОТИВАЦИЯ РОДИТЕЛЕЙ</a:t>
            </a:r>
            <a:endParaRPr lang="ru-RU" sz="1400" dirty="0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E37FE47-5272-4916-ABB8-F69DE4BE7A58}"/>
              </a:ext>
            </a:extLst>
          </p:cNvPr>
          <p:cNvSpPr/>
          <p:nvPr/>
        </p:nvSpPr>
        <p:spPr>
          <a:xfrm>
            <a:off x="1012226" y="5876474"/>
            <a:ext cx="2831800" cy="58592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17D9D47-35CD-41E9-8886-57EDCEF90DF3}"/>
              </a:ext>
            </a:extLst>
          </p:cNvPr>
          <p:cNvSpPr/>
          <p:nvPr/>
        </p:nvSpPr>
        <p:spPr>
          <a:xfrm>
            <a:off x="1121609" y="6015548"/>
            <a:ext cx="26130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005A9E"/>
                </a:solidFill>
              </a:rPr>
              <a:t>МОТИВАЦИЯ ОБУЧАЮЩИХСЯ</a:t>
            </a:r>
            <a:endParaRPr lang="ru-RU" sz="1400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9667EA60-0D37-4331-8797-BF76A6CBD5D0}"/>
              </a:ext>
            </a:extLst>
          </p:cNvPr>
          <p:cNvSpPr/>
          <p:nvPr/>
        </p:nvSpPr>
        <p:spPr>
          <a:xfrm>
            <a:off x="4130642" y="3411147"/>
            <a:ext cx="7041145" cy="974324"/>
          </a:xfrm>
          <a:prstGeom prst="roundRect">
            <a:avLst>
              <a:gd name="adj" fmla="val 24237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44FD04C2-8017-43AF-9AC4-C93CEEA73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1675" y="3446847"/>
            <a:ext cx="70411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Рассмотрение вопроса на </a:t>
            </a:r>
            <a:r>
              <a:rPr lang="ru-RU" sz="1400" dirty="0">
                <a:ea typeface="Calibri" pitchFamily="34" charset="0"/>
                <a:cs typeface="Times New Roman" pitchFamily="18" charset="0"/>
              </a:rPr>
              <a:t>административных совещаниях, заседании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педагогического совета, заседании МО учителей естественно-математического цикла.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Внесение изменений в Положение о порядке распределения</a:t>
            </a:r>
            <a:r>
              <a:rPr kumimoji="0" lang="ru-RU" sz="1400" b="0" i="0" u="none" strike="noStrike" cap="none" normalizeH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 с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тимулирующих выплат</a:t>
            </a:r>
            <a:endParaRPr lang="ru-RU" sz="1400" dirty="0">
              <a:ea typeface="Calibri" pitchFamily="34" charset="0"/>
              <a:cs typeface="Times New Roman" pitchFamily="18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Обеспечение курсовой подготовки педагогов.</a:t>
            </a:r>
            <a:endParaRPr kumimoji="0" lang="ru-RU" sz="1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03874003-2804-4464-9E02-C7AEBDAB68AF}"/>
              </a:ext>
            </a:extLst>
          </p:cNvPr>
          <p:cNvSpPr/>
          <p:nvPr/>
        </p:nvSpPr>
        <p:spPr>
          <a:xfrm>
            <a:off x="4130641" y="4591920"/>
            <a:ext cx="7041145" cy="974324"/>
          </a:xfrm>
          <a:prstGeom prst="roundRect">
            <a:avLst>
              <a:gd name="adj" fmla="val 24237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179494CD-C2D9-4810-A9CC-40E3939D8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9180" y="4686628"/>
            <a:ext cx="734661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300" dirty="0"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13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аннее информирование о возможности углубленного изучения предметов</a:t>
            </a:r>
            <a:r>
              <a:rPr lang="ru-RU" sz="1300" dirty="0"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13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родительские собрания: общешкольные, для параллели классов, для конкретных классов).</a:t>
            </a:r>
            <a:endParaRPr lang="ru-RU" sz="1300" dirty="0">
              <a:ea typeface="Calibri" pitchFamily="34" charset="0"/>
              <a:cs typeface="Times New Roman" pitchFamily="18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Индивидуальная работа с родителями обучающихся, имеющих склонности к изучению предметов МиЕНО.</a:t>
            </a:r>
            <a:endParaRPr kumimoji="0" lang="ru-RU" sz="13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80CE48D2-644D-42B7-AD64-3D88B87E0063}"/>
              </a:ext>
            </a:extLst>
          </p:cNvPr>
          <p:cNvSpPr/>
          <p:nvPr/>
        </p:nvSpPr>
        <p:spPr>
          <a:xfrm>
            <a:off x="4131531" y="5741457"/>
            <a:ext cx="7741003" cy="974324"/>
          </a:xfrm>
          <a:prstGeom prst="roundRect">
            <a:avLst>
              <a:gd name="adj" fmla="val 24237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F9F585FC-4E24-4D31-AA15-97587CF0D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641" y="5823229"/>
            <a:ext cx="783699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Информирование о возможности обучения в физико-математическом классе, индивидуальная работа.</a:t>
            </a:r>
            <a:endParaRPr kumimoji="0" lang="ru-RU" sz="13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3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Вовлечение в мероприятия: «Неделя физики», « Неделя математики», конкурсы, проведение экскурсий с социальными партнерами (СФ </a:t>
            </a:r>
            <a:r>
              <a:rPr kumimoji="0" lang="ru-RU" sz="1300" b="0" i="0" u="none" strike="noStrike" cap="none" normalizeH="0" baseline="0" dirty="0" err="1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САмГТУ</a:t>
            </a:r>
            <a:r>
              <a:rPr kumimoji="0" lang="ru-RU" sz="13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13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ru-RU" sz="1300" dirty="0"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13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rPr>
              <a:t>еализация курсов ВД и объединений дополнительного образования.</a:t>
            </a:r>
            <a:endParaRPr kumimoji="0" lang="ru-RU" sz="13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44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A375-3243-300D-45C8-1766CE0216D9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128507" y="69370"/>
            <a:ext cx="11582400" cy="504296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Модели </a:t>
            </a:r>
            <a:r>
              <a:rPr lang="en-US" sz="2800" b="1" dirty="0" err="1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формирования</a:t>
            </a:r>
            <a:r>
              <a:rPr lang="en-US" sz="2800" b="1" dirty="0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классов</a:t>
            </a:r>
            <a:r>
              <a:rPr lang="en-US" sz="2800" b="1" dirty="0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углублённого</a:t>
            </a:r>
            <a:r>
              <a:rPr lang="en-US" sz="2800" b="1" dirty="0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изучения</a:t>
            </a:r>
            <a:r>
              <a:rPr lang="en-US" sz="2800" b="1" dirty="0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предметов</a:t>
            </a:r>
            <a:r>
              <a:rPr lang="en-US" sz="2800" b="1" dirty="0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 </a:t>
            </a:r>
            <a:r>
              <a:rPr lang="en-US" sz="2800" b="1" dirty="0" err="1">
                <a:solidFill>
                  <a:srgbClr val="003399"/>
                </a:solidFill>
                <a:latin typeface="+mn-lt"/>
                <a:ea typeface="Calibri Light"/>
                <a:cs typeface="Calibri Light"/>
              </a:rPr>
              <a:t>МиЕНО</a:t>
            </a:r>
            <a:endParaRPr lang="en-US" sz="2800" b="1" dirty="0">
              <a:solidFill>
                <a:srgbClr val="003399"/>
              </a:solidFill>
              <a:latin typeface="+mn-lt"/>
              <a:ea typeface="Calibri Light"/>
              <a:cs typeface="Calibri Ligh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9886D-FDC1-2AE7-F2F8-BA5258F0B681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6146800" y="675049"/>
            <a:ext cx="5422900" cy="273765"/>
          </a:xfrm>
        </p:spPr>
        <p:txBody>
          <a:bodyPr vert="horz" lIns="91440" tIns="45720" rIns="91440" bIns="4572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600" b="1" dirty="0">
                <a:ea typeface="Calibri"/>
                <a:cs typeface="Calibri"/>
              </a:rPr>
              <a:t>2026-2027 </a:t>
            </a:r>
            <a:r>
              <a:rPr lang="en-US" sz="1600" b="1" dirty="0" err="1">
                <a:ea typeface="Calibri"/>
                <a:cs typeface="Calibri"/>
              </a:rPr>
              <a:t>учебный</a:t>
            </a:r>
            <a:r>
              <a:rPr lang="en-US" sz="1600" b="1" dirty="0">
                <a:ea typeface="Calibri"/>
                <a:cs typeface="Calibri"/>
              </a:rPr>
              <a:t> </a:t>
            </a:r>
            <a:r>
              <a:rPr lang="en-US" sz="1600" b="1" dirty="0" err="1">
                <a:ea typeface="Calibri"/>
                <a:cs typeface="Calibri"/>
              </a:rPr>
              <a:t>год</a:t>
            </a:r>
            <a:endParaRPr lang="en-US" sz="1600" b="1" dirty="0">
              <a:ea typeface="Calibri"/>
              <a:cs typeface="Calibri"/>
            </a:endParaRPr>
          </a:p>
        </p:txBody>
      </p:sp>
      <p:sp>
        <p:nvSpPr>
          <p:cNvPr id="8" name="Прямоугольник: скругленные углы 10">
            <a:extLst>
              <a:ext uri="{FF2B5EF4-FFF2-40B4-BE49-F238E27FC236}">
                <a16:creationId xmlns:a16="http://schemas.microsoft.com/office/drawing/2014/main" id="{6FEF1F9B-78AB-1DD7-8B60-026E2929C611}"/>
              </a:ext>
            </a:extLst>
          </p:cNvPr>
          <p:cNvSpPr/>
          <p:nvPr/>
        </p:nvSpPr>
        <p:spPr>
          <a:xfrm>
            <a:off x="330200" y="1045081"/>
            <a:ext cx="5536900" cy="83099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: скругленные углы 10">
            <a:extLst>
              <a:ext uri="{FF2B5EF4-FFF2-40B4-BE49-F238E27FC236}">
                <a16:creationId xmlns:a16="http://schemas.microsoft.com/office/drawing/2014/main" id="{A2637FF9-BCA5-3399-8439-CF24CA8F5D3E}"/>
              </a:ext>
            </a:extLst>
          </p:cNvPr>
          <p:cNvSpPr/>
          <p:nvPr/>
        </p:nvSpPr>
        <p:spPr>
          <a:xfrm>
            <a:off x="6256020" y="1011785"/>
            <a:ext cx="5412767" cy="85406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04195-CD25-3D37-1627-A55DD9A8B71C}"/>
              </a:ext>
            </a:extLst>
          </p:cNvPr>
          <p:cNvSpPr txBox="1"/>
          <p:nvPr/>
        </p:nvSpPr>
        <p:spPr>
          <a:xfrm>
            <a:off x="6325968" y="1008725"/>
            <a:ext cx="5211175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err="1">
                <a:solidFill>
                  <a:srgbClr val="003399"/>
                </a:solidFill>
                <a:ea typeface="Calibri"/>
                <a:cs typeface="Calibri"/>
              </a:rPr>
              <a:t>Модель</a:t>
            </a:r>
            <a:r>
              <a:rPr lang="en-US" sz="1600" b="1" dirty="0">
                <a:solidFill>
                  <a:srgbClr val="003399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003399"/>
                </a:solidFill>
                <a:ea typeface="Calibri"/>
                <a:cs typeface="Calibri"/>
              </a:rPr>
              <a:t>формирования</a:t>
            </a:r>
            <a:r>
              <a:rPr lang="en-US" sz="1600" b="1" dirty="0">
                <a:solidFill>
                  <a:srgbClr val="003399"/>
                </a:solidFill>
                <a:ea typeface="Calibri"/>
                <a:cs typeface="Calibri"/>
              </a:rPr>
              <a:t> </a:t>
            </a:r>
            <a:endParaRPr lang="ru-RU" sz="1600" b="1" dirty="0">
              <a:solidFill>
                <a:srgbClr val="003399"/>
              </a:solidFill>
              <a:ea typeface="Calibri"/>
              <a:cs typeface="Calibri"/>
            </a:endParaRPr>
          </a:p>
          <a:p>
            <a:pPr algn="ctr"/>
            <a:r>
              <a:rPr lang="en-US" sz="1600" b="1" dirty="0" err="1">
                <a:solidFill>
                  <a:srgbClr val="003399"/>
                </a:solidFill>
                <a:ea typeface="Calibri"/>
                <a:cs typeface="Calibri"/>
              </a:rPr>
              <a:t>класса</a:t>
            </a:r>
            <a:r>
              <a:rPr lang="en-US" sz="1600" b="1" dirty="0">
                <a:solidFill>
                  <a:srgbClr val="003399"/>
                </a:solidFill>
                <a:ea typeface="Calibri"/>
                <a:cs typeface="Calibri"/>
              </a:rPr>
              <a:t> </a:t>
            </a:r>
            <a:r>
              <a:rPr lang="en-US" sz="1600" b="1" dirty="0" err="1">
                <a:solidFill>
                  <a:srgbClr val="003399"/>
                </a:solidFill>
                <a:ea typeface="Calibri"/>
                <a:cs typeface="Calibri"/>
              </a:rPr>
              <a:t>через</a:t>
            </a:r>
            <a:r>
              <a:rPr lang="en-US" sz="1600" b="1" dirty="0">
                <a:solidFill>
                  <a:srgbClr val="003399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003399"/>
                </a:solidFill>
                <a:ea typeface="Calibri"/>
                <a:cs typeface="Calibri"/>
              </a:rPr>
              <a:t>перераспределение</a:t>
            </a:r>
            <a:r>
              <a:rPr lang="en-US" sz="1600" b="1" dirty="0">
                <a:solidFill>
                  <a:srgbClr val="003399"/>
                </a:solidFill>
                <a:ea typeface="Calibri"/>
                <a:cs typeface="Calibri"/>
              </a:rPr>
              <a:t> </a:t>
            </a:r>
            <a:r>
              <a:rPr lang="en-US" sz="1600" b="1" dirty="0" err="1">
                <a:solidFill>
                  <a:srgbClr val="003399"/>
                </a:solidFill>
                <a:ea typeface="Calibri"/>
                <a:cs typeface="Calibri"/>
              </a:rPr>
              <a:t>обучающихся</a:t>
            </a:r>
            <a:endParaRPr lang="ru-RU" sz="1600" b="1" dirty="0">
              <a:solidFill>
                <a:srgbClr val="003399"/>
              </a:solidFill>
              <a:ea typeface="Calibri"/>
              <a:cs typeface="Calibri"/>
            </a:endParaRPr>
          </a:p>
          <a:p>
            <a:pPr algn="ctr"/>
            <a:r>
              <a:rPr lang="ru-RU" sz="1400" b="1" dirty="0">
                <a:solidFill>
                  <a:srgbClr val="003399"/>
                </a:solidFill>
                <a:ea typeface="Calibri"/>
                <a:cs typeface="Calibri"/>
              </a:rPr>
              <a:t>(</a:t>
            </a:r>
            <a:r>
              <a:rPr lang="ru-RU" sz="1600" b="1" dirty="0">
                <a:solidFill>
                  <a:srgbClr val="003399"/>
                </a:solidFill>
                <a:ea typeface="Calibri"/>
                <a:cs typeface="Calibri"/>
              </a:rPr>
              <a:t>7Г класс </a:t>
            </a:r>
            <a:r>
              <a:rPr lang="ru-RU" sz="1400" b="1" dirty="0">
                <a:solidFill>
                  <a:srgbClr val="003399"/>
                </a:solidFill>
                <a:ea typeface="Calibri"/>
                <a:cs typeface="Calibri"/>
              </a:rPr>
              <a:t>– углублённое изучение физики и математики)</a:t>
            </a:r>
            <a:endParaRPr lang="en-US" sz="1400" b="1" dirty="0">
              <a:solidFill>
                <a:srgbClr val="003399"/>
              </a:solidFill>
              <a:ea typeface="Calibri"/>
              <a:cs typeface="Calibri"/>
            </a:endParaRP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3B198AE5-9D79-8CE9-00EA-F71F5C6994F4}"/>
              </a:ext>
            </a:extLst>
          </p:cNvPr>
          <p:cNvGrpSpPr/>
          <p:nvPr/>
        </p:nvGrpSpPr>
        <p:grpSpPr>
          <a:xfrm>
            <a:off x="112079" y="2329123"/>
            <a:ext cx="5718812" cy="1367105"/>
            <a:chOff x="115566" y="2411524"/>
            <a:chExt cx="5718812" cy="136710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74AEC5B-AA35-D35E-6338-6F270BA0070A}"/>
                </a:ext>
              </a:extLst>
            </p:cNvPr>
            <p:cNvSpPr/>
            <p:nvPr/>
          </p:nvSpPr>
          <p:spPr>
            <a:xfrm>
              <a:off x="115566" y="2411525"/>
              <a:ext cx="1303022" cy="936224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ea typeface="Calibri"/>
                  <a:cs typeface="Calibri"/>
                </a:rPr>
                <a:t>7А</a:t>
              </a:r>
            </a:p>
            <a:p>
              <a:pPr algn="ctr"/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Было</a:t>
              </a:r>
              <a:r>
                <a:rPr lang="en-US" sz="1300" b="1" dirty="0">
                  <a:solidFill>
                    <a:schemeClr val="tx1"/>
                  </a:solidFill>
                  <a:ea typeface="Calibri"/>
                  <a:cs typeface="Calibri"/>
                </a:rPr>
                <a:t>: 30 </a:t>
              </a:r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чел</a:t>
              </a:r>
              <a:r>
                <a:rPr lang="ru-RU" sz="1300" b="1" dirty="0">
                  <a:solidFill>
                    <a:schemeClr val="tx1"/>
                  </a:solidFill>
                  <a:ea typeface="Calibri"/>
                  <a:cs typeface="Calibri"/>
                </a:rPr>
                <a:t>.</a:t>
              </a:r>
              <a:endParaRPr lang="en-US" sz="1300" b="1" dirty="0" err="1">
                <a:solidFill>
                  <a:schemeClr val="tx1"/>
                </a:solidFill>
                <a:ea typeface="Calibri"/>
                <a:cs typeface="Calibri"/>
              </a:endParaRPr>
            </a:p>
            <a:p>
              <a:pPr algn="ctr"/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Стало</a:t>
              </a:r>
              <a:r>
                <a:rPr lang="en-US" sz="1300" b="1" dirty="0">
                  <a:solidFill>
                    <a:schemeClr val="tx1"/>
                  </a:solidFill>
                  <a:ea typeface="Calibri"/>
                  <a:cs typeface="Calibri"/>
                </a:rPr>
                <a:t>: 26 </a:t>
              </a:r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чел</a:t>
              </a:r>
              <a:r>
                <a:rPr lang="ru-RU" sz="1300" b="1" dirty="0">
                  <a:solidFill>
                    <a:schemeClr val="tx1"/>
                  </a:solidFill>
                  <a:ea typeface="Calibri"/>
                  <a:cs typeface="Calibri"/>
                </a:rPr>
                <a:t>.</a:t>
              </a:r>
              <a:endParaRPr lang="en-US" sz="1300" b="1" dirty="0">
                <a:solidFill>
                  <a:schemeClr val="tx1"/>
                </a:solidFill>
                <a:ea typeface="Calibri"/>
                <a:cs typeface="Calibri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E230AA0-6911-E79B-4E6F-F7B1C49584FE}"/>
                </a:ext>
              </a:extLst>
            </p:cNvPr>
            <p:cNvSpPr/>
            <p:nvPr/>
          </p:nvSpPr>
          <p:spPr>
            <a:xfrm>
              <a:off x="1558288" y="2411525"/>
              <a:ext cx="1282701" cy="96256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100" dirty="0">
                <a:solidFill>
                  <a:srgbClr val="FFFFFF"/>
                </a:solidFill>
                <a:ea typeface="Calibri"/>
                <a:cs typeface="Calibri"/>
              </a:endParaRPr>
            </a:p>
            <a:p>
              <a:pPr algn="ctr"/>
              <a:r>
                <a:rPr lang="en-US" b="1" dirty="0">
                  <a:solidFill>
                    <a:schemeClr val="tx1"/>
                  </a:solidFill>
                  <a:ea typeface="Calibri"/>
                  <a:cs typeface="Calibri"/>
                </a:rPr>
                <a:t>7Б</a:t>
              </a:r>
            </a:p>
            <a:p>
              <a:pPr algn="ctr"/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Было</a:t>
              </a:r>
              <a:r>
                <a:rPr lang="en-US" sz="1300" b="1" dirty="0">
                  <a:solidFill>
                    <a:schemeClr val="tx1"/>
                  </a:solidFill>
                  <a:ea typeface="Calibri"/>
                  <a:cs typeface="Calibri"/>
                </a:rPr>
                <a:t>: 30 </a:t>
              </a:r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чел</a:t>
              </a:r>
              <a:r>
                <a:rPr lang="ru-RU" sz="1300" b="1" dirty="0">
                  <a:solidFill>
                    <a:schemeClr val="tx1"/>
                  </a:solidFill>
                  <a:ea typeface="Calibri"/>
                  <a:cs typeface="Calibri"/>
                </a:rPr>
                <a:t>.</a:t>
              </a:r>
              <a:endParaRPr lang="en-US" sz="1300" b="1" dirty="0">
                <a:solidFill>
                  <a:schemeClr val="tx1"/>
                </a:solidFill>
                <a:ea typeface="Calibri"/>
                <a:cs typeface="Calibri"/>
              </a:endParaRPr>
            </a:p>
            <a:p>
              <a:pPr algn="ctr"/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Стало</a:t>
              </a:r>
              <a:r>
                <a:rPr lang="en-US" sz="1300" b="1" dirty="0">
                  <a:solidFill>
                    <a:schemeClr val="tx1"/>
                  </a:solidFill>
                  <a:ea typeface="Calibri"/>
                  <a:cs typeface="Calibri"/>
                </a:rPr>
                <a:t>: 21 </a:t>
              </a:r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чел</a:t>
              </a:r>
              <a:r>
                <a:rPr lang="ru-RU" sz="1300" b="1" dirty="0">
                  <a:solidFill>
                    <a:schemeClr val="tx1"/>
                  </a:solidFill>
                  <a:ea typeface="Calibri"/>
                  <a:cs typeface="Calibri"/>
                </a:rPr>
                <a:t>.</a:t>
              </a:r>
              <a:endParaRPr lang="en-US" sz="1300" b="1" dirty="0">
                <a:solidFill>
                  <a:schemeClr val="tx1"/>
                </a:solidFill>
                <a:ea typeface="Calibri"/>
                <a:cs typeface="Calibri"/>
              </a:endParaRPr>
            </a:p>
            <a:p>
              <a:pPr algn="ctr"/>
              <a:endParaRPr lang="en-US" sz="1100" dirty="0">
                <a:solidFill>
                  <a:srgbClr val="000000"/>
                </a:solidFill>
                <a:ea typeface="Calibri"/>
                <a:cs typeface="Segoe UI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B9CD413-F92F-6D88-A7BF-D9FA9EF72792}"/>
                </a:ext>
              </a:extLst>
            </p:cNvPr>
            <p:cNvSpPr/>
            <p:nvPr/>
          </p:nvSpPr>
          <p:spPr>
            <a:xfrm>
              <a:off x="2993389" y="2411525"/>
              <a:ext cx="1303022" cy="990544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dirty="0">
                <a:ea typeface="Calibri"/>
                <a:cs typeface="Calibri"/>
              </a:endParaRPr>
            </a:p>
            <a:p>
              <a:pPr algn="ctr"/>
              <a:r>
                <a:rPr lang="en-US" b="1" dirty="0">
                  <a:solidFill>
                    <a:schemeClr val="tx1"/>
                  </a:solidFill>
                  <a:ea typeface="Calibri"/>
                  <a:cs typeface="Calibri"/>
                </a:rPr>
                <a:t>7В</a:t>
              </a:r>
              <a:endParaRPr lang="en-US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Было</a:t>
              </a:r>
              <a:r>
                <a:rPr lang="en-US" sz="1300" b="1" dirty="0">
                  <a:solidFill>
                    <a:schemeClr val="tx1"/>
                  </a:solidFill>
                  <a:ea typeface="Calibri"/>
                  <a:cs typeface="Calibri"/>
                </a:rPr>
                <a:t>: 32 </a:t>
              </a:r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чел</a:t>
              </a:r>
              <a:r>
                <a:rPr lang="ru-RU" sz="1300" b="1" dirty="0">
                  <a:solidFill>
                    <a:schemeClr val="tx1"/>
                  </a:solidFill>
                  <a:ea typeface="Calibri"/>
                  <a:cs typeface="Calibri"/>
                </a:rPr>
                <a:t>.</a:t>
              </a:r>
              <a:endParaRPr lang="en-US" sz="1300" b="1" dirty="0">
                <a:solidFill>
                  <a:schemeClr val="tx1"/>
                </a:solidFill>
                <a:ea typeface="Calibri"/>
                <a:cs typeface="Calibri"/>
              </a:endParaRPr>
            </a:p>
            <a:p>
              <a:pPr algn="ctr"/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Стало</a:t>
              </a:r>
              <a:r>
                <a:rPr lang="en-US" sz="1300" b="1" dirty="0">
                  <a:solidFill>
                    <a:schemeClr val="tx1"/>
                  </a:solidFill>
                  <a:ea typeface="Calibri"/>
                  <a:cs typeface="Calibri"/>
                </a:rPr>
                <a:t>: 29 </a:t>
              </a:r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чел</a:t>
              </a:r>
              <a:r>
                <a:rPr lang="ru-RU" sz="1300" b="1" dirty="0">
                  <a:solidFill>
                    <a:schemeClr val="tx1"/>
                  </a:solidFill>
                  <a:ea typeface="Calibri"/>
                  <a:cs typeface="Calibri"/>
                </a:rPr>
                <a:t>.</a:t>
              </a:r>
              <a:endParaRPr lang="en-US" sz="1300" b="1" dirty="0">
                <a:solidFill>
                  <a:schemeClr val="tx1"/>
                </a:solidFill>
                <a:ea typeface="Calibri"/>
                <a:cs typeface="Calibri"/>
              </a:endParaRPr>
            </a:p>
            <a:p>
              <a:pPr algn="ctr"/>
              <a:endParaRPr lang="en-US" dirty="0">
                <a:ea typeface="Calibri"/>
                <a:cs typeface="Calibri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9F1DCCD-54AB-1BCF-DB18-DE3276D1D1DC}"/>
                </a:ext>
              </a:extLst>
            </p:cNvPr>
            <p:cNvSpPr/>
            <p:nvPr/>
          </p:nvSpPr>
          <p:spPr>
            <a:xfrm>
              <a:off x="4475478" y="2411524"/>
              <a:ext cx="1358900" cy="99672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dirty="0">
                <a:ea typeface="Calibri"/>
                <a:cs typeface="Calibri"/>
              </a:endParaRPr>
            </a:p>
            <a:p>
              <a:pPr algn="ctr"/>
              <a:r>
                <a:rPr lang="en-US" b="1" dirty="0">
                  <a:solidFill>
                    <a:schemeClr val="tx1"/>
                  </a:solidFill>
                  <a:ea typeface="Calibri"/>
                  <a:cs typeface="Calibri"/>
                </a:rPr>
                <a:t>7Г</a:t>
              </a:r>
            </a:p>
            <a:p>
              <a:pPr algn="ctr"/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Было</a:t>
              </a:r>
              <a:r>
                <a:rPr lang="en-US" sz="1300" b="1" dirty="0">
                  <a:solidFill>
                    <a:schemeClr val="tx1"/>
                  </a:solidFill>
                  <a:ea typeface="Calibri"/>
                  <a:cs typeface="Calibri"/>
                </a:rPr>
                <a:t>: 30 </a:t>
              </a:r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чел</a:t>
              </a:r>
              <a:r>
                <a:rPr lang="ru-RU" sz="1300" b="1" dirty="0">
                  <a:solidFill>
                    <a:schemeClr val="tx1"/>
                  </a:solidFill>
                  <a:ea typeface="Calibri"/>
                  <a:cs typeface="Calibri"/>
                </a:rPr>
                <a:t>.</a:t>
              </a:r>
              <a:endParaRPr lang="en-US" sz="1300" b="1" dirty="0">
                <a:solidFill>
                  <a:schemeClr val="tx1"/>
                </a:solidFill>
                <a:ea typeface="Calibri"/>
                <a:cs typeface="Calibri"/>
              </a:endParaRPr>
            </a:p>
            <a:p>
              <a:pPr algn="ctr"/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Стало</a:t>
              </a:r>
              <a:r>
                <a:rPr lang="en-US" sz="1300" b="1" dirty="0">
                  <a:solidFill>
                    <a:schemeClr val="tx1"/>
                  </a:solidFill>
                  <a:ea typeface="Calibri"/>
                  <a:cs typeface="Calibri"/>
                </a:rPr>
                <a:t>: 19 </a:t>
              </a:r>
              <a:r>
                <a:rPr lang="en-US" sz="1300" b="1" dirty="0" err="1">
                  <a:solidFill>
                    <a:schemeClr val="tx1"/>
                  </a:solidFill>
                  <a:ea typeface="Calibri"/>
                  <a:cs typeface="Calibri"/>
                </a:rPr>
                <a:t>чел</a:t>
              </a:r>
              <a:r>
                <a:rPr lang="ru-RU" sz="1300" b="1" dirty="0">
                  <a:solidFill>
                    <a:schemeClr val="tx1"/>
                  </a:solidFill>
                  <a:ea typeface="Calibri"/>
                  <a:cs typeface="Calibri"/>
                </a:rPr>
                <a:t>.</a:t>
              </a:r>
              <a:endParaRPr lang="en-US" sz="1300" b="1" dirty="0">
                <a:solidFill>
                  <a:schemeClr val="tx1"/>
                </a:solidFill>
                <a:ea typeface="Calibri"/>
                <a:cs typeface="Calibri"/>
              </a:endParaRPr>
            </a:p>
            <a:p>
              <a:pPr algn="ctr"/>
              <a:endParaRPr lang="en-US" sz="1200" dirty="0">
                <a:ea typeface="Calibri"/>
                <a:cs typeface="Calibri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EF07C6C-AAE6-908E-D5A2-1331D87DB059}"/>
                </a:ext>
              </a:extLst>
            </p:cNvPr>
            <p:cNvSpPr txBox="1"/>
            <p:nvPr/>
          </p:nvSpPr>
          <p:spPr>
            <a:xfrm>
              <a:off x="279400" y="3374085"/>
              <a:ext cx="10668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-4 </a:t>
              </a:r>
              <a:r>
                <a:rPr lang="en-US" b="1" dirty="0" err="1">
                  <a:solidFill>
                    <a:srgbClr val="003399"/>
                  </a:solidFill>
                  <a:ea typeface="Calibri"/>
                  <a:cs typeface="Calibri"/>
                </a:rPr>
                <a:t>чел</a:t>
              </a:r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4A6157F-73A7-8CDB-C33F-FDD372E93ADC}"/>
                </a:ext>
              </a:extLst>
            </p:cNvPr>
            <p:cNvSpPr txBox="1"/>
            <p:nvPr/>
          </p:nvSpPr>
          <p:spPr>
            <a:xfrm>
              <a:off x="1723389" y="3374085"/>
              <a:ext cx="850901" cy="36576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ru-RU" b="1" dirty="0">
                  <a:solidFill>
                    <a:srgbClr val="003399"/>
                  </a:solidFill>
                  <a:ea typeface="Calibri"/>
                  <a:cs typeface="Calibri"/>
                </a:rPr>
                <a:t>-</a:t>
              </a:r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9 </a:t>
              </a:r>
              <a:r>
                <a:rPr lang="en-US" b="1" dirty="0" err="1">
                  <a:solidFill>
                    <a:srgbClr val="003399"/>
                  </a:solidFill>
                  <a:ea typeface="Calibri"/>
                  <a:cs typeface="Calibri"/>
                </a:rPr>
                <a:t>чел</a:t>
              </a:r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E614880-F329-A7B0-58D4-768D1A6EC099}"/>
                </a:ext>
              </a:extLst>
            </p:cNvPr>
            <p:cNvSpPr txBox="1"/>
            <p:nvPr/>
          </p:nvSpPr>
          <p:spPr>
            <a:xfrm>
              <a:off x="3187700" y="3390824"/>
              <a:ext cx="939801" cy="36576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ru-RU" b="1" dirty="0">
                  <a:solidFill>
                    <a:srgbClr val="003399"/>
                  </a:solidFill>
                  <a:ea typeface="Calibri"/>
                  <a:cs typeface="Calibri"/>
                </a:rPr>
                <a:t>-</a:t>
              </a:r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3 </a:t>
              </a:r>
              <a:r>
                <a:rPr lang="en-US" b="1" dirty="0" err="1">
                  <a:solidFill>
                    <a:srgbClr val="003399"/>
                  </a:solidFill>
                  <a:ea typeface="Calibri"/>
                  <a:cs typeface="Calibri"/>
                </a:rPr>
                <a:t>чел</a:t>
              </a:r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.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5E89D9C-0955-6DDD-D362-7F9F9115464F}"/>
                </a:ext>
              </a:extLst>
            </p:cNvPr>
            <p:cNvSpPr txBox="1"/>
            <p:nvPr/>
          </p:nvSpPr>
          <p:spPr>
            <a:xfrm>
              <a:off x="4654550" y="3412869"/>
              <a:ext cx="1104900" cy="36576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-11 </a:t>
              </a:r>
              <a:r>
                <a:rPr lang="en-US" b="1" dirty="0" err="1">
                  <a:solidFill>
                    <a:srgbClr val="003399"/>
                  </a:solidFill>
                  <a:ea typeface="Calibri"/>
                  <a:cs typeface="Calibri"/>
                </a:rPr>
                <a:t>чел</a:t>
              </a:r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.</a:t>
              </a:r>
            </a:p>
          </p:txBody>
        </p:sp>
      </p:grp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F8C6E650-3F61-EB17-6777-C45734486FDD}"/>
              </a:ext>
            </a:extLst>
          </p:cNvPr>
          <p:cNvSpPr/>
          <p:nvPr/>
        </p:nvSpPr>
        <p:spPr>
          <a:xfrm>
            <a:off x="6388099" y="2438400"/>
            <a:ext cx="1333499" cy="9636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ea typeface="Calibri"/>
                <a:cs typeface="Calibri"/>
              </a:rPr>
              <a:t>7А</a:t>
            </a:r>
          </a:p>
          <a:p>
            <a:pPr algn="ctr"/>
            <a:r>
              <a:rPr lang="en-US" sz="1300" b="1" dirty="0" err="1">
                <a:solidFill>
                  <a:schemeClr val="tx1"/>
                </a:solidFill>
                <a:ea typeface="Calibri"/>
                <a:cs typeface="Calibri"/>
              </a:rPr>
              <a:t>Было</a:t>
            </a:r>
            <a:r>
              <a:rPr lang="en-US" sz="1300" b="1" dirty="0">
                <a:solidFill>
                  <a:schemeClr val="tx1"/>
                </a:solidFill>
                <a:ea typeface="Calibri"/>
                <a:cs typeface="Calibri"/>
              </a:rPr>
              <a:t>: 27</a:t>
            </a:r>
            <a:r>
              <a:rPr lang="ru-RU" sz="1300" b="1" dirty="0">
                <a:solidFill>
                  <a:schemeClr val="tx1"/>
                </a:solidFill>
                <a:ea typeface="Calibri"/>
                <a:cs typeface="Calibri"/>
              </a:rPr>
              <a:t> чел.</a:t>
            </a:r>
            <a:endParaRPr lang="en-US" sz="13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US" sz="1300" b="1" dirty="0" err="1">
                <a:solidFill>
                  <a:schemeClr val="tx1"/>
                </a:solidFill>
                <a:ea typeface="Calibri"/>
                <a:cs typeface="Calibri"/>
              </a:rPr>
              <a:t>Стало</a:t>
            </a:r>
            <a:r>
              <a:rPr lang="en-US" sz="1300" b="1" dirty="0">
                <a:solidFill>
                  <a:schemeClr val="tx1"/>
                </a:solidFill>
                <a:ea typeface="Calibri"/>
                <a:cs typeface="Calibri"/>
              </a:rPr>
              <a:t>: 25</a:t>
            </a:r>
            <a:r>
              <a:rPr lang="ru-RU" sz="1300" b="1" dirty="0">
                <a:solidFill>
                  <a:schemeClr val="tx1"/>
                </a:solidFill>
                <a:ea typeface="Calibri"/>
                <a:cs typeface="Calibri"/>
              </a:rPr>
              <a:t> чел.</a:t>
            </a:r>
            <a:endParaRPr lang="en-US" sz="1300" b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CC957307-A062-2E0D-9CC2-CAE2B8BE8812}"/>
              </a:ext>
            </a:extLst>
          </p:cNvPr>
          <p:cNvSpPr/>
          <p:nvPr/>
        </p:nvSpPr>
        <p:spPr>
          <a:xfrm>
            <a:off x="7861299" y="2438400"/>
            <a:ext cx="1270000" cy="9515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ea typeface="Calibri"/>
                <a:cs typeface="Calibri"/>
              </a:rPr>
              <a:t>7Б</a:t>
            </a:r>
          </a:p>
          <a:p>
            <a:pPr algn="ctr"/>
            <a:r>
              <a:rPr lang="en-US" sz="1300" b="1" dirty="0" err="1">
                <a:solidFill>
                  <a:schemeClr val="tx1"/>
                </a:solidFill>
                <a:ea typeface="Calibri"/>
                <a:cs typeface="Calibri"/>
              </a:rPr>
              <a:t>Было</a:t>
            </a:r>
            <a:r>
              <a:rPr lang="en-US" sz="1300" b="1" dirty="0">
                <a:solidFill>
                  <a:schemeClr val="tx1"/>
                </a:solidFill>
                <a:ea typeface="Calibri"/>
                <a:cs typeface="Calibri"/>
              </a:rPr>
              <a:t>: 24</a:t>
            </a:r>
            <a:r>
              <a:rPr lang="ru-RU" sz="1300" b="1" dirty="0">
                <a:solidFill>
                  <a:schemeClr val="tx1"/>
                </a:solidFill>
                <a:ea typeface="Calibri"/>
                <a:cs typeface="Calibri"/>
              </a:rPr>
              <a:t> чел.</a:t>
            </a:r>
            <a:endParaRPr lang="en-US" sz="13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US" sz="1300" b="1" dirty="0" err="1">
                <a:solidFill>
                  <a:schemeClr val="tx1"/>
                </a:solidFill>
                <a:ea typeface="Calibri"/>
                <a:cs typeface="Calibri"/>
              </a:rPr>
              <a:t>Стало</a:t>
            </a:r>
            <a:r>
              <a:rPr lang="en-US" sz="1300" b="1" dirty="0">
                <a:solidFill>
                  <a:schemeClr val="tx1"/>
                </a:solidFill>
                <a:ea typeface="Calibri"/>
                <a:cs typeface="Calibri"/>
              </a:rPr>
              <a:t>: 23</a:t>
            </a:r>
            <a:r>
              <a:rPr lang="ru-RU" sz="1300" b="1" dirty="0">
                <a:solidFill>
                  <a:schemeClr val="tx1"/>
                </a:solidFill>
                <a:ea typeface="Calibri"/>
                <a:cs typeface="Calibri"/>
              </a:rPr>
              <a:t> чел.</a:t>
            </a:r>
            <a:endParaRPr lang="en-US" sz="1300" b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35BE158A-7A99-7EDC-6B76-447973EB4D0A}"/>
              </a:ext>
            </a:extLst>
          </p:cNvPr>
          <p:cNvSpPr/>
          <p:nvPr/>
        </p:nvSpPr>
        <p:spPr>
          <a:xfrm>
            <a:off x="9270999" y="2459970"/>
            <a:ext cx="1270000" cy="9397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ea typeface="Calibri"/>
                <a:cs typeface="Calibri"/>
              </a:rPr>
              <a:t>7В</a:t>
            </a:r>
          </a:p>
          <a:p>
            <a:pPr algn="ctr"/>
            <a:r>
              <a:rPr lang="en-US" sz="1300" b="1" dirty="0" err="1">
                <a:solidFill>
                  <a:schemeClr val="tx1"/>
                </a:solidFill>
                <a:ea typeface="Calibri"/>
                <a:cs typeface="Calibri"/>
              </a:rPr>
              <a:t>Было</a:t>
            </a:r>
            <a:r>
              <a:rPr lang="en-US" sz="1300" b="1" dirty="0">
                <a:solidFill>
                  <a:schemeClr val="tx1"/>
                </a:solidFill>
                <a:ea typeface="Calibri"/>
                <a:cs typeface="Calibri"/>
              </a:rPr>
              <a:t>: 25</a:t>
            </a:r>
            <a:r>
              <a:rPr lang="ru-RU" sz="1300" b="1" dirty="0">
                <a:solidFill>
                  <a:schemeClr val="tx1"/>
                </a:solidFill>
                <a:ea typeface="Calibri"/>
                <a:cs typeface="Calibri"/>
              </a:rPr>
              <a:t> чел.</a:t>
            </a:r>
            <a:endParaRPr lang="en-US" sz="13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US" sz="1300" b="1" dirty="0" err="1">
                <a:solidFill>
                  <a:schemeClr val="tx1"/>
                </a:solidFill>
                <a:ea typeface="Calibri"/>
                <a:cs typeface="Calibri"/>
              </a:rPr>
              <a:t>Стало</a:t>
            </a:r>
            <a:r>
              <a:rPr lang="en-US" sz="1300" b="1" dirty="0">
                <a:solidFill>
                  <a:schemeClr val="tx1"/>
                </a:solidFill>
                <a:ea typeface="Calibri"/>
                <a:cs typeface="Calibri"/>
              </a:rPr>
              <a:t>:</a:t>
            </a:r>
            <a:r>
              <a:rPr lang="ru-RU" sz="1300" b="1" dirty="0">
                <a:solidFill>
                  <a:schemeClr val="tx1"/>
                </a:solidFill>
                <a:ea typeface="Calibri"/>
                <a:cs typeface="Calibri"/>
              </a:rPr>
              <a:t> </a:t>
            </a:r>
            <a:r>
              <a:rPr lang="en-US" sz="1300" b="1" dirty="0">
                <a:solidFill>
                  <a:schemeClr val="tx1"/>
                </a:solidFill>
                <a:ea typeface="Calibri"/>
                <a:cs typeface="Calibri"/>
              </a:rPr>
              <a:t>24</a:t>
            </a:r>
            <a:r>
              <a:rPr lang="ru-RU" sz="1300" b="1" dirty="0">
                <a:solidFill>
                  <a:schemeClr val="tx1"/>
                </a:solidFill>
                <a:ea typeface="Calibri"/>
                <a:cs typeface="Calibri"/>
              </a:rPr>
              <a:t> чел.</a:t>
            </a:r>
            <a:endParaRPr lang="en-US" sz="1300" b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5DE6C1C3-69CA-3E04-B221-1E487629086D}"/>
              </a:ext>
            </a:extLst>
          </p:cNvPr>
          <p:cNvSpPr/>
          <p:nvPr/>
        </p:nvSpPr>
        <p:spPr>
          <a:xfrm>
            <a:off x="10693399" y="2482143"/>
            <a:ext cx="1270000" cy="907768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ea typeface="Calibri"/>
                <a:cs typeface="Calibri"/>
              </a:rPr>
              <a:t>7Г</a:t>
            </a:r>
          </a:p>
          <a:p>
            <a:pPr algn="ctr"/>
            <a:r>
              <a:rPr lang="en-US" sz="1300" b="1" dirty="0" err="1">
                <a:ea typeface="Calibri"/>
                <a:cs typeface="Calibri"/>
              </a:rPr>
              <a:t>Было</a:t>
            </a:r>
            <a:r>
              <a:rPr lang="en-US" sz="1300" b="1" dirty="0">
                <a:ea typeface="Calibri"/>
                <a:cs typeface="Calibri"/>
              </a:rPr>
              <a:t>:</a:t>
            </a:r>
            <a:r>
              <a:rPr lang="ru-RU" sz="1300" b="1" dirty="0">
                <a:ea typeface="Calibri"/>
                <a:cs typeface="Calibri"/>
              </a:rPr>
              <a:t> </a:t>
            </a:r>
            <a:r>
              <a:rPr lang="en-US" sz="1300" b="1" dirty="0">
                <a:ea typeface="Calibri"/>
                <a:cs typeface="Calibri"/>
              </a:rPr>
              <a:t>25</a:t>
            </a:r>
            <a:r>
              <a:rPr lang="ru-RU" sz="1300" b="1" dirty="0">
                <a:ea typeface="Calibri"/>
                <a:cs typeface="Calibri"/>
              </a:rPr>
              <a:t> чел.</a:t>
            </a:r>
            <a:endParaRPr lang="en-US" sz="1300" b="1" dirty="0">
              <a:ea typeface="Calibri"/>
              <a:cs typeface="Calibri"/>
            </a:endParaRPr>
          </a:p>
          <a:p>
            <a:pPr algn="ctr"/>
            <a:r>
              <a:rPr lang="en-US" sz="1300" b="1" dirty="0" err="1">
                <a:ea typeface="Calibri"/>
                <a:cs typeface="Calibri"/>
              </a:rPr>
              <a:t>Стало</a:t>
            </a:r>
            <a:r>
              <a:rPr lang="en-US" sz="1300" b="1" dirty="0">
                <a:ea typeface="Calibri"/>
                <a:cs typeface="Calibri"/>
              </a:rPr>
              <a:t>:</a:t>
            </a:r>
            <a:r>
              <a:rPr lang="ru-RU" sz="1300" b="1" dirty="0">
                <a:ea typeface="Calibri"/>
                <a:cs typeface="Calibri"/>
              </a:rPr>
              <a:t> </a:t>
            </a:r>
            <a:r>
              <a:rPr lang="en-US" sz="1300" b="1" dirty="0">
                <a:ea typeface="Calibri"/>
                <a:cs typeface="Calibri"/>
              </a:rPr>
              <a:t>29</a:t>
            </a:r>
            <a:r>
              <a:rPr lang="ru-RU" sz="1300" b="1" dirty="0">
                <a:ea typeface="Calibri"/>
                <a:cs typeface="Calibri"/>
              </a:rPr>
              <a:t> чел.</a:t>
            </a:r>
            <a:endParaRPr lang="en-US" sz="1300" b="1" dirty="0">
              <a:ea typeface="Calibri"/>
              <a:cs typeface="Calibri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A74B206-17AE-D12C-A3C3-9135DE1DB361}"/>
              </a:ext>
            </a:extLst>
          </p:cNvPr>
          <p:cNvSpPr txBox="1"/>
          <p:nvPr/>
        </p:nvSpPr>
        <p:spPr>
          <a:xfrm>
            <a:off x="6612889" y="2116383"/>
            <a:ext cx="8750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+2чел.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F37F3D7-8A6A-2AF1-C0EE-46B84A9BF252}"/>
              </a:ext>
            </a:extLst>
          </p:cNvPr>
          <p:cNvSpPr txBox="1"/>
          <p:nvPr/>
        </p:nvSpPr>
        <p:spPr>
          <a:xfrm>
            <a:off x="8138536" y="2123918"/>
            <a:ext cx="938534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+2 </a:t>
            </a:r>
            <a:r>
              <a:rPr lang="en-US" b="1" dirty="0" err="1">
                <a:solidFill>
                  <a:srgbClr val="C00000"/>
                </a:solidFill>
                <a:ea typeface="Calibri"/>
                <a:cs typeface="Calibri"/>
              </a:rPr>
              <a:t>чел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BCCF95E-8AC4-2D1B-4F44-10E0CE162157}"/>
              </a:ext>
            </a:extLst>
          </p:cNvPr>
          <p:cNvSpPr txBox="1"/>
          <p:nvPr/>
        </p:nvSpPr>
        <p:spPr>
          <a:xfrm>
            <a:off x="9581687" y="2123918"/>
            <a:ext cx="938534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+ 3 </a:t>
            </a:r>
            <a:r>
              <a:rPr lang="en-US" b="1" dirty="0" err="1">
                <a:solidFill>
                  <a:srgbClr val="C00000"/>
                </a:solidFill>
                <a:ea typeface="Calibri"/>
                <a:cs typeface="Calibri"/>
              </a:rPr>
              <a:t>чел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EE20650-D0D9-E731-5161-D8E02E0E2573}"/>
              </a:ext>
            </a:extLst>
          </p:cNvPr>
          <p:cNvSpPr txBox="1"/>
          <p:nvPr/>
        </p:nvSpPr>
        <p:spPr>
          <a:xfrm>
            <a:off x="6612889" y="3422013"/>
            <a:ext cx="10032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3399"/>
                </a:solidFill>
                <a:ea typeface="Calibri"/>
                <a:cs typeface="Calibri"/>
              </a:rPr>
              <a:t>-4 </a:t>
            </a:r>
            <a:r>
              <a:rPr lang="en-US" b="1" dirty="0" err="1">
                <a:solidFill>
                  <a:srgbClr val="003399"/>
                </a:solidFill>
                <a:ea typeface="Calibri"/>
                <a:cs typeface="Calibri"/>
              </a:rPr>
              <a:t>чел</a:t>
            </a:r>
            <a:r>
              <a:rPr lang="en-US" b="1" dirty="0">
                <a:solidFill>
                  <a:srgbClr val="003399"/>
                </a:solidFill>
                <a:ea typeface="Calibri"/>
                <a:cs typeface="Calibri"/>
              </a:rPr>
              <a:t>.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F9BBF6A-CEE5-DEC3-156E-4124789266E7}"/>
              </a:ext>
            </a:extLst>
          </p:cNvPr>
          <p:cNvSpPr txBox="1"/>
          <p:nvPr/>
        </p:nvSpPr>
        <p:spPr>
          <a:xfrm>
            <a:off x="8093456" y="3394380"/>
            <a:ext cx="965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3399"/>
                </a:solidFill>
                <a:ea typeface="Calibri"/>
                <a:cs typeface="Calibri"/>
              </a:rPr>
              <a:t>-3 </a:t>
            </a:r>
            <a:r>
              <a:rPr lang="en-US" b="1" dirty="0" err="1">
                <a:solidFill>
                  <a:srgbClr val="003399"/>
                </a:solidFill>
                <a:ea typeface="Calibri"/>
                <a:cs typeface="Calibri"/>
              </a:rPr>
              <a:t>чел</a:t>
            </a:r>
            <a:r>
              <a:rPr lang="en-US" b="1" dirty="0">
                <a:solidFill>
                  <a:srgbClr val="003399"/>
                </a:solidFill>
                <a:ea typeface="Calibri"/>
                <a:cs typeface="Calibri"/>
              </a:rPr>
              <a:t>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E72AC6B-287C-3182-C153-7349A89A6FF1}"/>
              </a:ext>
            </a:extLst>
          </p:cNvPr>
          <p:cNvSpPr txBox="1"/>
          <p:nvPr/>
        </p:nvSpPr>
        <p:spPr>
          <a:xfrm>
            <a:off x="9494012" y="3399679"/>
            <a:ext cx="909321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3399"/>
                </a:solidFill>
                <a:ea typeface="Calibri"/>
                <a:cs typeface="Calibri"/>
              </a:rPr>
              <a:t>-4 </a:t>
            </a:r>
            <a:r>
              <a:rPr lang="en-US" b="1" dirty="0" err="1">
                <a:solidFill>
                  <a:srgbClr val="003399"/>
                </a:solidFill>
                <a:ea typeface="Calibri"/>
                <a:cs typeface="Calibri"/>
              </a:rPr>
              <a:t>че</a:t>
            </a:r>
            <a:r>
              <a:rPr lang="en-US" b="1" dirty="0">
                <a:solidFill>
                  <a:srgbClr val="003399"/>
                </a:solidFill>
                <a:ea typeface="Calibri"/>
                <a:cs typeface="Calibri"/>
              </a:rPr>
              <a:t>л.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40B69C1-4F6C-B943-973E-F20D0FD37152}"/>
              </a:ext>
            </a:extLst>
          </p:cNvPr>
          <p:cNvGrpSpPr/>
          <p:nvPr/>
        </p:nvGrpSpPr>
        <p:grpSpPr>
          <a:xfrm>
            <a:off x="70100" y="5582532"/>
            <a:ext cx="5628037" cy="981776"/>
            <a:chOff x="206341" y="5646346"/>
            <a:chExt cx="5628037" cy="98177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EB05665-1BF4-D33D-8A43-C44C773FE1EE}"/>
                </a:ext>
              </a:extLst>
            </p:cNvPr>
            <p:cNvSpPr txBox="1"/>
            <p:nvPr/>
          </p:nvSpPr>
          <p:spPr>
            <a:xfrm>
              <a:off x="297178" y="5704792"/>
              <a:ext cx="5537200" cy="92333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 dirty="0" err="1">
                  <a:solidFill>
                    <a:srgbClr val="003399"/>
                  </a:solidFill>
                  <a:ea typeface="Calibri"/>
                  <a:cs typeface="Calibri"/>
                </a:rPr>
                <a:t>Приоритетные</a:t>
              </a:r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 </a:t>
              </a:r>
              <a:r>
                <a:rPr lang="en-US" b="1" dirty="0" err="1">
                  <a:solidFill>
                    <a:srgbClr val="003399"/>
                  </a:solidFill>
                  <a:ea typeface="Calibri"/>
                  <a:cs typeface="Calibri"/>
                </a:rPr>
                <a:t>принципы</a:t>
              </a:r>
              <a:r>
                <a:rPr lang="en-US" b="1" dirty="0">
                  <a:solidFill>
                    <a:srgbClr val="003399"/>
                  </a:solidFill>
                  <a:ea typeface="Calibri"/>
                  <a:cs typeface="Calibri"/>
                </a:rPr>
                <a:t>:</a:t>
              </a:r>
            </a:p>
            <a:p>
              <a:pPr marL="342900" indent="-342900">
                <a:buAutoNum type="arabicPeriod"/>
              </a:pPr>
              <a:r>
                <a:rPr lang="en-US" dirty="0" err="1">
                  <a:ea typeface="Calibri"/>
                  <a:cs typeface="Calibri"/>
                </a:rPr>
                <a:t>Учет</a:t>
              </a:r>
              <a:r>
                <a:rPr lang="en-US" dirty="0">
                  <a:ea typeface="Calibri"/>
                  <a:cs typeface="Calibri"/>
                </a:rPr>
                <a:t> </a:t>
              </a:r>
              <a:r>
                <a:rPr lang="en-US" dirty="0" err="1">
                  <a:ea typeface="Calibri"/>
                  <a:cs typeface="Calibri"/>
                </a:rPr>
                <a:t>пожеланий</a:t>
              </a:r>
              <a:r>
                <a:rPr lang="en-US" dirty="0">
                  <a:ea typeface="Calibri"/>
                  <a:cs typeface="Calibri"/>
                </a:rPr>
                <a:t> </a:t>
              </a:r>
              <a:r>
                <a:rPr lang="en-US" dirty="0" err="1">
                  <a:ea typeface="Calibri"/>
                  <a:cs typeface="Calibri"/>
                </a:rPr>
                <a:t>родителе</a:t>
              </a:r>
              <a:r>
                <a:rPr lang="en-US" dirty="0">
                  <a:ea typeface="Calibri"/>
                  <a:cs typeface="Calibri"/>
                </a:rPr>
                <a:t>й</a:t>
              </a:r>
            </a:p>
            <a:p>
              <a:pPr marL="342900" indent="-342900">
                <a:buAutoNum type="arabicPeriod"/>
              </a:pPr>
              <a:r>
                <a:rPr lang="en-US" dirty="0" err="1">
                  <a:ea typeface="Calibri"/>
                  <a:cs typeface="Calibri"/>
                </a:rPr>
                <a:t>Учет</a:t>
              </a:r>
              <a:r>
                <a:rPr lang="en-US" dirty="0">
                  <a:ea typeface="Calibri"/>
                  <a:cs typeface="Calibri"/>
                </a:rPr>
                <a:t> </a:t>
              </a:r>
              <a:r>
                <a:rPr lang="en-US" dirty="0" err="1">
                  <a:ea typeface="Calibri"/>
                  <a:cs typeface="Calibri"/>
                </a:rPr>
                <a:t>успеваемости</a:t>
              </a:r>
              <a:r>
                <a:rPr lang="en-US" dirty="0">
                  <a:ea typeface="Calibri"/>
                  <a:cs typeface="Calibri"/>
                </a:rPr>
                <a:t> </a:t>
              </a:r>
              <a:r>
                <a:rPr lang="en-US" dirty="0" err="1">
                  <a:ea typeface="Calibri"/>
                  <a:cs typeface="Calibri"/>
                </a:rPr>
                <a:t>обучающихся</a:t>
              </a:r>
              <a:endParaRPr lang="en-US" dirty="0">
                <a:ea typeface="Calibri"/>
                <a:cs typeface="Calibri"/>
              </a:endParaRPr>
            </a:p>
          </p:txBody>
        </p:sp>
        <p:sp>
          <p:nvSpPr>
            <p:cNvPr id="102" name="Прямоугольник: скругленные углы 26">
              <a:extLst>
                <a:ext uri="{FF2B5EF4-FFF2-40B4-BE49-F238E27FC236}">
                  <a16:creationId xmlns:a16="http://schemas.microsoft.com/office/drawing/2014/main" id="{CCBBF80F-5A8E-1010-D4A2-3B38E0D1D8AD}"/>
                </a:ext>
              </a:extLst>
            </p:cNvPr>
            <p:cNvSpPr/>
            <p:nvPr/>
          </p:nvSpPr>
          <p:spPr>
            <a:xfrm>
              <a:off x="206341" y="5646346"/>
              <a:ext cx="5529845" cy="936224"/>
            </a:xfrm>
            <a:prstGeom prst="roundRect">
              <a:avLst>
                <a:gd name="adj" fmla="val 24237"/>
              </a:avLst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B55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AB6C5D49-F3A3-15B5-CC35-177A189D83FC}"/>
              </a:ext>
            </a:extLst>
          </p:cNvPr>
          <p:cNvSpPr txBox="1"/>
          <p:nvPr/>
        </p:nvSpPr>
        <p:spPr>
          <a:xfrm>
            <a:off x="6190489" y="4042921"/>
            <a:ext cx="5867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u="sng" dirty="0" err="1">
                <a:ea typeface="Calibri"/>
                <a:cs typeface="Calibri"/>
              </a:rPr>
              <a:t>Преимущества</a:t>
            </a:r>
            <a:r>
              <a:rPr lang="en-US" sz="1200" b="1" u="sng" dirty="0">
                <a:ea typeface="Calibri"/>
                <a:cs typeface="Calibri"/>
              </a:rPr>
              <a:t> </a:t>
            </a:r>
            <a:r>
              <a:rPr lang="en-US" sz="1200" b="1" u="sng" dirty="0" err="1">
                <a:ea typeface="Calibri"/>
                <a:cs typeface="Calibri"/>
              </a:rPr>
              <a:t>организации</a:t>
            </a:r>
            <a:r>
              <a:rPr lang="en-US" sz="1200" b="1" u="sng" dirty="0">
                <a:ea typeface="Calibri"/>
                <a:cs typeface="Calibri"/>
              </a:rPr>
              <a:t>  </a:t>
            </a:r>
            <a:r>
              <a:rPr lang="en-US" sz="1200" b="1" u="sng" dirty="0" err="1">
                <a:ea typeface="Calibri"/>
                <a:cs typeface="Calibri"/>
              </a:rPr>
              <a:t>образовательного</a:t>
            </a:r>
            <a:r>
              <a:rPr lang="en-US" sz="1200" b="1" u="sng" dirty="0">
                <a:ea typeface="Calibri"/>
                <a:cs typeface="Calibri"/>
              </a:rPr>
              <a:t> </a:t>
            </a:r>
            <a:r>
              <a:rPr lang="en-US" sz="1200" b="1" u="sng" dirty="0" err="1">
                <a:ea typeface="Calibri"/>
                <a:cs typeface="Calibri"/>
              </a:rPr>
              <a:t>процесса</a:t>
            </a:r>
            <a:r>
              <a:rPr lang="ru-RU" sz="1200" b="1" u="sng" dirty="0">
                <a:ea typeface="Calibri"/>
                <a:cs typeface="Calibri"/>
              </a:rPr>
              <a:t> в классах после перераспределения обучающихся</a:t>
            </a:r>
            <a:endParaRPr lang="en-US" sz="1200" b="1" dirty="0">
              <a:ea typeface="Calibri"/>
              <a:cs typeface="Calibri"/>
            </a:endParaRPr>
          </a:p>
        </p:txBody>
      </p:sp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7247744B-AE3F-26DB-3593-E99B8D7B5D5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254501" y="4571404"/>
          <a:ext cx="5867399" cy="194818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55449">
                  <a:extLst>
                    <a:ext uri="{9D8B030D-6E8A-4147-A177-3AD203B41FA5}">
                      <a16:colId xmlns:a16="http://schemas.microsoft.com/office/drawing/2014/main" val="1679864649"/>
                    </a:ext>
                  </a:extLst>
                </a:gridCol>
                <a:gridCol w="5511950">
                  <a:extLst>
                    <a:ext uri="{9D8B030D-6E8A-4147-A177-3AD203B41FA5}">
                      <a16:colId xmlns:a16="http://schemas.microsoft.com/office/drawing/2014/main" val="854594426"/>
                    </a:ext>
                  </a:extLst>
                </a:gridCol>
              </a:tblGrid>
              <a:tr h="613244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Расширение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программы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изучения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русского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языка</a:t>
                      </a:r>
                      <a:endParaRPr lang="ru-RU" sz="1100" b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аксимальное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обучающихся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творческую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деятельность</a:t>
                      </a:r>
                      <a:endParaRPr lang="ru-RU" sz="1100" b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Сохранение режима пятидневной учебной недели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044050"/>
                  </a:ext>
                </a:extLst>
              </a:tr>
              <a:tr h="58851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Расширение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программы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изучения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русского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языка</a:t>
                      </a:r>
                      <a:endParaRPr lang="ru-RU" sz="1100" b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аксимальное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обучающихся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спортивно-оздоровительную</a:t>
                      </a:r>
                      <a:r>
                        <a:rPr lang="en-US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деятельность</a:t>
                      </a:r>
                      <a:endParaRPr lang="ru-RU" sz="1100" b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Сохранение режима пятидневной учебной недели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437271"/>
                  </a:ext>
                </a:extLst>
              </a:tr>
              <a:tr h="424123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возможности углубленного изучения биологии (по запросу)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Сохранение режима пятидневной учебной недели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397669"/>
                  </a:ext>
                </a:extLst>
              </a:tr>
              <a:tr h="313865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7Г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</a:rPr>
                        <a:t>Углубл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ё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</a:rPr>
                        <a:t>нное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</a:rPr>
                        <a:t>изучение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</a:rPr>
                        <a:t>физики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 и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</a:rPr>
                        <a:t>математики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43165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6E8AED0-A5AE-96D2-8228-EBBFC22399D4}"/>
              </a:ext>
            </a:extLst>
          </p:cNvPr>
          <p:cNvSpPr txBox="1"/>
          <p:nvPr/>
        </p:nvSpPr>
        <p:spPr>
          <a:xfrm>
            <a:off x="330200" y="1049705"/>
            <a:ext cx="5536900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err="1">
                <a:solidFill>
                  <a:srgbClr val="003399"/>
                </a:solidFill>
                <a:ea typeface="Calibri"/>
                <a:cs typeface="Calibri"/>
              </a:rPr>
              <a:t>Модель</a:t>
            </a:r>
            <a:r>
              <a:rPr lang="en-US" sz="1600" b="1" dirty="0">
                <a:solidFill>
                  <a:srgbClr val="003399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003399"/>
                </a:solidFill>
                <a:ea typeface="Calibri"/>
                <a:cs typeface="Calibri"/>
              </a:rPr>
              <a:t>формирования</a:t>
            </a:r>
            <a:r>
              <a:rPr lang="en-US" sz="1600" b="1" dirty="0">
                <a:solidFill>
                  <a:srgbClr val="003399"/>
                </a:solidFill>
                <a:ea typeface="Calibri"/>
                <a:cs typeface="Calibri"/>
              </a:rPr>
              <a:t> </a:t>
            </a:r>
            <a:endParaRPr lang="ru-RU" sz="1600" b="1" dirty="0">
              <a:solidFill>
                <a:srgbClr val="003399"/>
              </a:solidFill>
              <a:ea typeface="Calibri"/>
              <a:cs typeface="Calibri"/>
            </a:endParaRPr>
          </a:p>
          <a:p>
            <a:pPr algn="ctr"/>
            <a:r>
              <a:rPr lang="ru-RU" sz="1600" b="1" dirty="0">
                <a:solidFill>
                  <a:srgbClr val="003399"/>
                </a:solidFill>
                <a:ea typeface="Calibri"/>
                <a:cs typeface="Calibri"/>
              </a:rPr>
              <a:t>нового дополнительного класса</a:t>
            </a:r>
          </a:p>
          <a:p>
            <a:pPr algn="ctr"/>
            <a:r>
              <a:rPr lang="ru-RU" sz="1400" b="1" dirty="0">
                <a:solidFill>
                  <a:srgbClr val="003399"/>
                </a:solidFill>
                <a:ea typeface="Calibri"/>
                <a:cs typeface="Calibri"/>
              </a:rPr>
              <a:t>(</a:t>
            </a:r>
            <a:r>
              <a:rPr lang="ru-RU" sz="1600" b="1" dirty="0">
                <a:solidFill>
                  <a:srgbClr val="003399"/>
                </a:solidFill>
                <a:ea typeface="Calibri"/>
                <a:cs typeface="Calibri"/>
              </a:rPr>
              <a:t>7М класс </a:t>
            </a:r>
            <a:r>
              <a:rPr lang="ru-RU" sz="1400" b="1" dirty="0">
                <a:solidFill>
                  <a:srgbClr val="003399"/>
                </a:solidFill>
                <a:ea typeface="Calibri"/>
                <a:cs typeface="Calibri"/>
              </a:rPr>
              <a:t>– углублённое изучение физики и математики)</a:t>
            </a:r>
            <a:endParaRPr lang="en-US" sz="1400" b="1" dirty="0">
              <a:solidFill>
                <a:srgbClr val="003399"/>
              </a:solidFill>
              <a:ea typeface="Calibri"/>
              <a:cs typeface="Calibri"/>
            </a:endParaRPr>
          </a:p>
        </p:txBody>
      </p:sp>
      <p:sp>
        <p:nvSpPr>
          <p:cNvPr id="11" name="Rectangle: Rounded Corners 27">
            <a:extLst>
              <a:ext uri="{FF2B5EF4-FFF2-40B4-BE49-F238E27FC236}">
                <a16:creationId xmlns:a16="http://schemas.microsoft.com/office/drawing/2014/main" id="{470B5583-28BD-DB43-57F4-B145BD8E32C9}"/>
              </a:ext>
            </a:extLst>
          </p:cNvPr>
          <p:cNvSpPr/>
          <p:nvPr/>
        </p:nvSpPr>
        <p:spPr>
          <a:xfrm>
            <a:off x="1959355" y="4263171"/>
            <a:ext cx="1886204" cy="859849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ea typeface="Calibri"/>
              <a:cs typeface="Calibri"/>
            </a:endParaRPr>
          </a:p>
          <a:p>
            <a:pPr algn="ctr"/>
            <a:r>
              <a:rPr lang="ru-RU" sz="2800" b="1" dirty="0">
                <a:ea typeface="Calibri"/>
                <a:cs typeface="Calibri"/>
              </a:rPr>
              <a:t>7М</a:t>
            </a:r>
            <a:endParaRPr lang="en-US" sz="2800" b="1" dirty="0">
              <a:ea typeface="Calibri"/>
              <a:cs typeface="Calibri"/>
            </a:endParaRPr>
          </a:p>
          <a:p>
            <a:pPr algn="ctr"/>
            <a:r>
              <a:rPr lang="ru-RU" sz="1600" b="1" dirty="0">
                <a:ea typeface="Calibri"/>
                <a:cs typeface="Calibri"/>
              </a:rPr>
              <a:t>27 чел.</a:t>
            </a:r>
            <a:endParaRPr lang="en-US" sz="1600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US" sz="1200" dirty="0">
              <a:ea typeface="Calibri"/>
              <a:cs typeface="Calibri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039959C-A802-C63B-3E1D-8A002EA04123}"/>
              </a:ext>
            </a:extLst>
          </p:cNvPr>
          <p:cNvCxnSpPr/>
          <p:nvPr/>
        </p:nvCxnSpPr>
        <p:spPr>
          <a:xfrm>
            <a:off x="6096000" y="1011785"/>
            <a:ext cx="0" cy="548959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B9D714F-B4C1-DD60-294F-037252012E2F}"/>
              </a:ext>
            </a:extLst>
          </p:cNvPr>
          <p:cNvCxnSpPr/>
          <p:nvPr/>
        </p:nvCxnSpPr>
        <p:spPr>
          <a:xfrm>
            <a:off x="3520440" y="3778629"/>
            <a:ext cx="0" cy="317883"/>
          </a:xfrm>
          <a:prstGeom prst="straightConnector1">
            <a:avLst/>
          </a:prstGeom>
          <a:ln w="381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70EB7DDE-6875-0AB2-124B-D53CF56BD51C}"/>
              </a:ext>
            </a:extLst>
          </p:cNvPr>
          <p:cNvCxnSpPr/>
          <p:nvPr/>
        </p:nvCxnSpPr>
        <p:spPr>
          <a:xfrm>
            <a:off x="2214878" y="3781231"/>
            <a:ext cx="0" cy="317883"/>
          </a:xfrm>
          <a:prstGeom prst="straightConnector1">
            <a:avLst/>
          </a:prstGeom>
          <a:ln w="381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542F468-A172-A24F-6D91-DF113F03E888}"/>
              </a:ext>
            </a:extLst>
          </p:cNvPr>
          <p:cNvCxnSpPr>
            <a:cxnSpLocks/>
          </p:cNvCxnSpPr>
          <p:nvPr/>
        </p:nvCxnSpPr>
        <p:spPr>
          <a:xfrm>
            <a:off x="767077" y="3744655"/>
            <a:ext cx="1070867" cy="518516"/>
          </a:xfrm>
          <a:prstGeom prst="straightConnector1">
            <a:avLst/>
          </a:prstGeom>
          <a:ln w="381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49B5A606-4924-7FCB-7F51-DD958F7CAA1D}"/>
              </a:ext>
            </a:extLst>
          </p:cNvPr>
          <p:cNvCxnSpPr>
            <a:cxnSpLocks/>
          </p:cNvCxnSpPr>
          <p:nvPr/>
        </p:nvCxnSpPr>
        <p:spPr>
          <a:xfrm flipH="1">
            <a:off x="3940047" y="3778629"/>
            <a:ext cx="1214119" cy="523326"/>
          </a:xfrm>
          <a:prstGeom prst="straightConnector1">
            <a:avLst/>
          </a:prstGeom>
          <a:ln w="381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9CC89FDA-6DD9-08E2-F875-AE3101A91969}"/>
              </a:ext>
            </a:extLst>
          </p:cNvPr>
          <p:cNvCxnSpPr>
            <a:cxnSpLocks/>
          </p:cNvCxnSpPr>
          <p:nvPr/>
        </p:nvCxnSpPr>
        <p:spPr>
          <a:xfrm flipH="1" flipV="1">
            <a:off x="6612889" y="3974396"/>
            <a:ext cx="4551423" cy="9347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7242A937-B640-A467-56D0-43B95D38C1B2}"/>
              </a:ext>
            </a:extLst>
          </p:cNvPr>
          <p:cNvCxnSpPr>
            <a:cxnSpLocks/>
          </p:cNvCxnSpPr>
          <p:nvPr/>
        </p:nvCxnSpPr>
        <p:spPr>
          <a:xfrm>
            <a:off x="6612889" y="3429000"/>
            <a:ext cx="0" cy="574913"/>
          </a:xfrm>
          <a:prstGeom prst="straightConnector1">
            <a:avLst/>
          </a:prstGeom>
          <a:ln w="381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F0E6B3D1-F58A-C123-7A99-2558DD12C92C}"/>
              </a:ext>
            </a:extLst>
          </p:cNvPr>
          <p:cNvCxnSpPr>
            <a:cxnSpLocks/>
          </p:cNvCxnSpPr>
          <p:nvPr/>
        </p:nvCxnSpPr>
        <p:spPr>
          <a:xfrm>
            <a:off x="8119617" y="3389911"/>
            <a:ext cx="0" cy="574913"/>
          </a:xfrm>
          <a:prstGeom prst="straightConnector1">
            <a:avLst/>
          </a:prstGeom>
          <a:ln w="381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id="{9D1318AD-9018-6CAF-7F13-04FF4D6CBA39}"/>
              </a:ext>
            </a:extLst>
          </p:cNvPr>
          <p:cNvCxnSpPr>
            <a:cxnSpLocks/>
          </p:cNvCxnSpPr>
          <p:nvPr/>
        </p:nvCxnSpPr>
        <p:spPr>
          <a:xfrm>
            <a:off x="9511029" y="3398364"/>
            <a:ext cx="0" cy="574913"/>
          </a:xfrm>
          <a:prstGeom prst="straightConnector1">
            <a:avLst/>
          </a:prstGeom>
          <a:ln w="381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20A3E281-1F3D-D2B2-7F82-D584E7C20154}"/>
              </a:ext>
            </a:extLst>
          </p:cNvPr>
          <p:cNvCxnSpPr>
            <a:cxnSpLocks/>
          </p:cNvCxnSpPr>
          <p:nvPr/>
        </p:nvCxnSpPr>
        <p:spPr>
          <a:xfrm flipV="1">
            <a:off x="11164312" y="3429000"/>
            <a:ext cx="0" cy="5643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DD10664B-D9EF-F1BB-59C3-5E86D8D9D7F9}"/>
              </a:ext>
            </a:extLst>
          </p:cNvPr>
          <p:cNvCxnSpPr>
            <a:cxnSpLocks/>
          </p:cNvCxnSpPr>
          <p:nvPr/>
        </p:nvCxnSpPr>
        <p:spPr>
          <a:xfrm flipH="1">
            <a:off x="6612889" y="2029456"/>
            <a:ext cx="457377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>
            <a:extLst>
              <a:ext uri="{FF2B5EF4-FFF2-40B4-BE49-F238E27FC236}">
                <a16:creationId xmlns:a16="http://schemas.microsoft.com/office/drawing/2014/main" id="{B13F3562-7BCA-2EA2-214D-14FE433DCEB4}"/>
              </a:ext>
            </a:extLst>
          </p:cNvPr>
          <p:cNvCxnSpPr>
            <a:cxnSpLocks/>
          </p:cNvCxnSpPr>
          <p:nvPr/>
        </p:nvCxnSpPr>
        <p:spPr>
          <a:xfrm flipV="1">
            <a:off x="11186660" y="2022614"/>
            <a:ext cx="0" cy="4242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EA31C0E5-CF7A-4752-364E-4B9934CD7FB3}"/>
              </a:ext>
            </a:extLst>
          </p:cNvPr>
          <p:cNvCxnSpPr>
            <a:cxnSpLocks/>
          </p:cNvCxnSpPr>
          <p:nvPr/>
        </p:nvCxnSpPr>
        <p:spPr>
          <a:xfrm>
            <a:off x="9513312" y="2046450"/>
            <a:ext cx="0" cy="39195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>
            <a:extLst>
              <a:ext uri="{FF2B5EF4-FFF2-40B4-BE49-F238E27FC236}">
                <a16:creationId xmlns:a16="http://schemas.microsoft.com/office/drawing/2014/main" id="{FA3F594C-ACA9-FB3C-8486-24B070E7106A}"/>
              </a:ext>
            </a:extLst>
          </p:cNvPr>
          <p:cNvCxnSpPr>
            <a:cxnSpLocks/>
          </p:cNvCxnSpPr>
          <p:nvPr/>
        </p:nvCxnSpPr>
        <p:spPr>
          <a:xfrm>
            <a:off x="8084816" y="2022614"/>
            <a:ext cx="0" cy="39195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D2C6C456-FFA5-76BA-A23A-C58DA944CBFB}"/>
              </a:ext>
            </a:extLst>
          </p:cNvPr>
          <p:cNvCxnSpPr>
            <a:cxnSpLocks/>
          </p:cNvCxnSpPr>
          <p:nvPr/>
        </p:nvCxnSpPr>
        <p:spPr>
          <a:xfrm>
            <a:off x="6603745" y="2014165"/>
            <a:ext cx="0" cy="39195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F5EE6427-5452-FCCA-12E1-2145369BFC28}"/>
              </a:ext>
            </a:extLst>
          </p:cNvPr>
          <p:cNvSpPr txBox="1">
            <a:spLocks/>
          </p:cNvSpPr>
          <p:nvPr/>
        </p:nvSpPr>
        <p:spPr>
          <a:xfrm>
            <a:off x="472763" y="689206"/>
            <a:ext cx="5422900" cy="273765"/>
          </a:xfrm>
          <a:prstGeom prst="rect">
            <a:avLst/>
          </a:prstGeom>
        </p:spPr>
        <p:txBody>
          <a:bodyPr vert="horz" lIns="91440" tIns="45720" rIns="91440" bIns="45720" anchor="t">
            <a:normAutofit fontScale="92500" lnSpcReduction="20000"/>
          </a:bodyPr>
          <a:lstStyle>
            <a:defPPr>
              <a:defRPr/>
            </a:defPPr>
            <a:lvl1pPr marL="228600" lvl="0" indent="-228600" algn="l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600" b="1" kern="0" dirty="0">
                <a:ea typeface="Calibri"/>
                <a:cs typeface="Calibri"/>
              </a:rPr>
              <a:t>202</a:t>
            </a:r>
            <a:r>
              <a:rPr lang="ru-RU" sz="1600" b="1" kern="0" dirty="0">
                <a:ea typeface="Calibri"/>
                <a:cs typeface="Calibri"/>
              </a:rPr>
              <a:t>5</a:t>
            </a:r>
            <a:r>
              <a:rPr lang="en-US" sz="1600" b="1" kern="0" dirty="0">
                <a:ea typeface="Calibri"/>
                <a:cs typeface="Calibri"/>
              </a:rPr>
              <a:t>-202</a:t>
            </a:r>
            <a:r>
              <a:rPr lang="ru-RU" sz="1600" b="1" kern="0" dirty="0">
                <a:ea typeface="Calibri"/>
                <a:cs typeface="Calibri"/>
              </a:rPr>
              <a:t>6</a:t>
            </a:r>
            <a:r>
              <a:rPr lang="en-US" sz="1600" b="1" kern="0" dirty="0">
                <a:ea typeface="Calibri"/>
                <a:cs typeface="Calibri"/>
              </a:rPr>
              <a:t> </a:t>
            </a:r>
            <a:r>
              <a:rPr lang="en-US" sz="1600" b="1" kern="0" dirty="0" err="1">
                <a:ea typeface="Calibri"/>
                <a:cs typeface="Calibri"/>
              </a:rPr>
              <a:t>учебный</a:t>
            </a:r>
            <a:r>
              <a:rPr lang="en-US" sz="1600" b="1" kern="0" dirty="0">
                <a:ea typeface="Calibri"/>
                <a:cs typeface="Calibri"/>
              </a:rPr>
              <a:t> </a:t>
            </a:r>
            <a:r>
              <a:rPr lang="en-US" sz="1600" b="1" kern="0" dirty="0" err="1">
                <a:ea typeface="Calibri"/>
                <a:cs typeface="Calibri"/>
              </a:rPr>
              <a:t>год</a:t>
            </a:r>
            <a:endParaRPr lang="en-US" sz="1600" b="1" kern="0" dirty="0">
              <a:ea typeface="Calibri"/>
              <a:cs typeface="Calibri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1934799-0D2C-86E1-A18E-8A6560501FA9}"/>
              </a:ext>
            </a:extLst>
          </p:cNvPr>
          <p:cNvSpPr txBox="1"/>
          <p:nvPr/>
        </p:nvSpPr>
        <p:spPr>
          <a:xfrm>
            <a:off x="11170600" y="2089586"/>
            <a:ext cx="909321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5A9E"/>
                </a:solidFill>
                <a:ea typeface="Calibri"/>
                <a:cs typeface="Calibri"/>
              </a:rPr>
              <a:t>-</a:t>
            </a:r>
            <a:r>
              <a:rPr lang="ru-RU" b="1" dirty="0">
                <a:solidFill>
                  <a:srgbClr val="005A9E"/>
                </a:solidFill>
                <a:ea typeface="Calibri"/>
                <a:cs typeface="Calibri"/>
              </a:rPr>
              <a:t>7</a:t>
            </a:r>
            <a:r>
              <a:rPr lang="en-US" b="1" dirty="0">
                <a:solidFill>
                  <a:srgbClr val="005A9E"/>
                </a:solidFill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rgbClr val="005A9E"/>
                </a:solidFill>
                <a:ea typeface="Calibri"/>
                <a:cs typeface="Calibri"/>
              </a:rPr>
              <a:t>чел</a:t>
            </a:r>
            <a:r>
              <a:rPr lang="en-US" b="1" dirty="0">
                <a:solidFill>
                  <a:srgbClr val="005A9E"/>
                </a:solidFill>
                <a:ea typeface="Calibri"/>
                <a:cs typeface="Calibri"/>
              </a:rPr>
              <a:t>.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4B70E2B-7F83-DCB0-E888-BF7EAEF6AD91}"/>
              </a:ext>
            </a:extLst>
          </p:cNvPr>
          <p:cNvSpPr txBox="1"/>
          <p:nvPr/>
        </p:nvSpPr>
        <p:spPr>
          <a:xfrm>
            <a:off x="11194792" y="3375323"/>
            <a:ext cx="11224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+ </a:t>
            </a:r>
            <a:r>
              <a:rPr lang="ru-RU" b="1" dirty="0">
                <a:solidFill>
                  <a:srgbClr val="C00000"/>
                </a:solidFill>
                <a:ea typeface="Calibri"/>
                <a:cs typeface="Calibri"/>
              </a:rPr>
              <a:t>11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Calibri"/>
                <a:cs typeface="Calibri"/>
              </a:rPr>
              <a:t>чел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3231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8615" y="50750"/>
            <a:ext cx="86314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ea typeface="Calibri" pitchFamily="34" charset="0"/>
                <a:cs typeface="Times New Roman" pitchFamily="18" charset="0"/>
              </a:rPr>
              <a:t>Результативность обучения в классах с углублённым изучением физики и математики в 2025/2026 учебном году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003399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40678" y="1398987"/>
          <a:ext cx="5343375" cy="2108258"/>
        </p:xfrm>
        <a:graphic>
          <a:graphicData uri="http://schemas.openxmlformats.org/drawingml/2006/table">
            <a:tbl>
              <a:tblPr/>
              <a:tblGrid>
                <a:gridCol w="101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7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8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Предмет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Параллель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Уровень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2026. Качество (%)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45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7 (углубленный уровень)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Самарская обл.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57,62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г.о. Сызрань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52,94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ГБОУ СОШ № 3 г. Сызрани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57,14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45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Физика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7 (углубленный уровень)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Самарская обл.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60,59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г.о. Сызрань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61,54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ГБОУ СОШ № 3 г. Сызрани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77,78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8615" y="368770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/>
              <a:t>Анализ данных отчета </a:t>
            </a:r>
          </a:p>
          <a:p>
            <a:r>
              <a:rPr lang="ru-RU" sz="1600" b="1" dirty="0"/>
              <a:t>«Сравнение отметок с отметками по журналу»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8615" y="959116"/>
            <a:ext cx="3782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Результаты ВПР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49554" y="4413562"/>
          <a:ext cx="5325621" cy="2090902"/>
        </p:xfrm>
        <a:graphic>
          <a:graphicData uri="http://schemas.openxmlformats.org/drawingml/2006/table">
            <a:tbl>
              <a:tblPr/>
              <a:tblGrid>
                <a:gridCol w="1061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4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75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68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Параллель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Уровень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Понизили, % (25/26)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Подтвердили, % (25/26)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Повысили, % (25/26)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68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7 класс          (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угл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. физика)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Самарская обл.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/19,16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 76,93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 3,91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г.о. Сызрань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/15,38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 84,62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 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6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ГБОУ СОШ №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/11,11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/88,89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685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7 класс         (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угл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. математика)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Самарская обл.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/11,66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/80,04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/8,29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г.о. Сызрань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/17,25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/78,82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/3,92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ГБОУ СОШ №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/14,29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/85,71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- /0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49194BF-D236-4E7E-91D5-49F3BAB57402}"/>
              </a:ext>
            </a:extLst>
          </p:cNvPr>
          <p:cNvGrpSpPr/>
          <p:nvPr/>
        </p:nvGrpSpPr>
        <p:grpSpPr>
          <a:xfrm>
            <a:off x="9326818" y="204357"/>
            <a:ext cx="2716567" cy="523782"/>
            <a:chOff x="5193437" y="2192785"/>
            <a:chExt cx="3077976" cy="541538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FC59B03-7E92-44D9-B2BE-3605A5D3B249}"/>
                </a:ext>
              </a:extLst>
            </p:cNvPr>
            <p:cNvSpPr/>
            <p:nvPr/>
          </p:nvSpPr>
          <p:spPr>
            <a:xfrm>
              <a:off x="5193437" y="2192785"/>
              <a:ext cx="3077976" cy="541538"/>
            </a:xfrm>
            <a:prstGeom prst="roundRect">
              <a:avLst>
                <a:gd name="adj" fmla="val 39618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3EC0697-CB12-468F-AF55-53680E8FFA71}"/>
                </a:ext>
              </a:extLst>
            </p:cNvPr>
            <p:cNvSpPr/>
            <p:nvPr/>
          </p:nvSpPr>
          <p:spPr>
            <a:xfrm>
              <a:off x="5332992" y="2290478"/>
              <a:ext cx="2798864" cy="3500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ГБОУ СОШ №3 г. Сызрани</a:t>
              </a:r>
            </a:p>
          </p:txBody>
        </p:sp>
      </p:grp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F9D900E8-68CC-48F7-8003-4821CC1D7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341852"/>
              </p:ext>
            </p:extLst>
          </p:nvPr>
        </p:nvGraphicFramePr>
        <p:xfrm>
          <a:off x="6096000" y="1404180"/>
          <a:ext cx="5743852" cy="5311240"/>
        </p:xfrm>
        <a:graphic>
          <a:graphicData uri="http://schemas.openxmlformats.org/drawingml/2006/table">
            <a:tbl>
              <a:tblPr firstRow="1" firstCol="1" bandRow="1"/>
              <a:tblGrid>
                <a:gridCol w="2015231">
                  <a:extLst>
                    <a:ext uri="{9D8B030D-6E8A-4147-A177-3AD203B41FA5}">
                      <a16:colId xmlns:a16="http://schemas.microsoft.com/office/drawing/2014/main" val="753701811"/>
                    </a:ext>
                  </a:extLst>
                </a:gridCol>
                <a:gridCol w="1512163">
                  <a:extLst>
                    <a:ext uri="{9D8B030D-6E8A-4147-A177-3AD203B41FA5}">
                      <a16:colId xmlns:a16="http://schemas.microsoft.com/office/drawing/2014/main" val="3400939221"/>
                    </a:ext>
                  </a:extLst>
                </a:gridCol>
                <a:gridCol w="2216458">
                  <a:extLst>
                    <a:ext uri="{9D8B030D-6E8A-4147-A177-3AD203B41FA5}">
                      <a16:colId xmlns:a16="http://schemas.microsoft.com/office/drawing/2014/main" val="468357614"/>
                    </a:ext>
                  </a:extLst>
                </a:gridCol>
              </a:tblGrid>
              <a:tr h="296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Охват участников, результат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79897"/>
                  </a:ext>
                </a:extLst>
              </a:tr>
              <a:tr h="526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Всероссийская олимпиада школьников по математике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  (на платформе «Сириус»)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Окружной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чел.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чел.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739761"/>
                  </a:ext>
                </a:extLst>
              </a:tr>
              <a:tr h="659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Всероссийская олимпиада школьников по физике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 (на платформе «Сириус»)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Окружной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чел.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чел.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850416"/>
                  </a:ext>
                </a:extLst>
              </a:tr>
              <a:tr h="3925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Вузовская Олимпиада для школьников «Эрудит» на базе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СамГТУ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 физике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Окружной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- 15 чел., из них призеры - 2 чел.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479723"/>
                  </a:ext>
                </a:extLst>
              </a:tr>
              <a:tr h="659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Олимпиада Учи.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 математике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Всероссийский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Участники заочного тура - 17 чел.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Победитель - 1 человек, участник очного тура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9047765"/>
                  </a:ext>
                </a:extLst>
              </a:tr>
              <a:tr h="1328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Специализированная профильная смена «Ход конем» на базе Самарского регионального центра для одаренных детей «Вега»</a:t>
                      </a: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Региональный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Призер отдельных конкурсных мероприятий  в рамках профильной смены «Вега»-1чел.,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сертификат о прохождении подготовки в рамках профильной смены - 1 чел.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3320214"/>
                  </a:ext>
                </a:extLst>
              </a:tr>
              <a:tr h="526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Олимпиада школьников по математике имени              В.А.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Курова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Региональный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тур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тур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27чел.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чел.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81" marR="43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667737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DF0900-60D3-439F-9C82-EFCDCAE47156}"/>
              </a:ext>
            </a:extLst>
          </p:cNvPr>
          <p:cNvSpPr/>
          <p:nvPr/>
        </p:nvSpPr>
        <p:spPr>
          <a:xfrm>
            <a:off x="6003950" y="959116"/>
            <a:ext cx="4514292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Достижения обучающихся  в мероприятиях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09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8ED1AA-AEBF-45D1-A883-FFB789C5C924}"/>
              </a:ext>
            </a:extLst>
          </p:cNvPr>
          <p:cNvSpPr/>
          <p:nvPr/>
        </p:nvSpPr>
        <p:spPr>
          <a:xfrm>
            <a:off x="423055" y="778048"/>
            <a:ext cx="10772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3399"/>
                </a:solidFill>
              </a:rPr>
              <a:t>Практики формирования классов углублённого изучения предметов МиЕНО на уровне ООО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C0F1CE3-A00C-4EBB-9EB4-CA8276EEF158}"/>
              </a:ext>
            </a:extLst>
          </p:cNvPr>
          <p:cNvSpPr txBox="1">
            <a:spLocks/>
          </p:cNvSpPr>
          <p:nvPr/>
        </p:nvSpPr>
        <p:spPr>
          <a:xfrm>
            <a:off x="2483607" y="2658492"/>
            <a:ext cx="8881013" cy="96100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  <a:latin typeface="+mn-lt"/>
              </a:rPr>
              <a:t>Организация углублённого изучения предметов в межклассных группах основной школы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21D27DE-B9C6-4EF4-86D7-31DAE3B8D9BF}"/>
              </a:ext>
            </a:extLst>
          </p:cNvPr>
          <p:cNvSpPr/>
          <p:nvPr/>
        </p:nvSpPr>
        <p:spPr>
          <a:xfrm>
            <a:off x="2483607" y="3976449"/>
            <a:ext cx="398044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Шер Елена Анатольевна,</a:t>
            </a:r>
          </a:p>
          <a:p>
            <a:r>
              <a:rPr lang="ru-RU" dirty="0"/>
              <a:t>директор ГБОУ СОШ №10 г. Жигулевск</a:t>
            </a:r>
          </a:p>
          <a:p>
            <a:r>
              <a:rPr lang="ru-RU" dirty="0"/>
              <a:t>Тел. 8(84862)2-54-40</a:t>
            </a:r>
          </a:p>
          <a:p>
            <a:r>
              <a:rPr lang="en-US" dirty="0">
                <a:hlinkClick r:id="rId2"/>
              </a:rPr>
              <a:t>63cu_sch10zhg@63edu.ru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600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297" y="150124"/>
            <a:ext cx="8881013" cy="884481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003399"/>
                </a:solidFill>
                <a:latin typeface="+mn-lt"/>
              </a:rPr>
              <a:t>Организация углублённого изучения предметов в межклассных группах основной школы 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0B94976-D172-4B88-8BF8-F21E9EE34E4E}"/>
              </a:ext>
            </a:extLst>
          </p:cNvPr>
          <p:cNvGrpSpPr/>
          <p:nvPr/>
        </p:nvGrpSpPr>
        <p:grpSpPr>
          <a:xfrm>
            <a:off x="9256874" y="367124"/>
            <a:ext cx="2716567" cy="523782"/>
            <a:chOff x="5193437" y="2192785"/>
            <a:chExt cx="3077976" cy="541538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28D70609-C462-4B24-B7AD-63F5BDC46B6E}"/>
                </a:ext>
              </a:extLst>
            </p:cNvPr>
            <p:cNvSpPr/>
            <p:nvPr/>
          </p:nvSpPr>
          <p:spPr>
            <a:xfrm>
              <a:off x="5193437" y="2192785"/>
              <a:ext cx="3077976" cy="541538"/>
            </a:xfrm>
            <a:prstGeom prst="roundRect">
              <a:avLst>
                <a:gd name="adj" fmla="val 39618"/>
              </a:avLst>
            </a:prstGeom>
            <a:solidFill>
              <a:srgbClr val="003399"/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EB03E9D-AD27-4433-BD7B-20A6EA892A9D}"/>
                </a:ext>
              </a:extLst>
            </p:cNvPr>
            <p:cNvSpPr/>
            <p:nvPr/>
          </p:nvSpPr>
          <p:spPr>
            <a:xfrm>
              <a:off x="5213075" y="2278888"/>
              <a:ext cx="27403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ГБОУ СОШ №10 г. Жигулевск</a:t>
              </a:r>
            </a:p>
          </p:txBody>
        </p:sp>
      </p:grpSp>
      <p:graphicFrame>
        <p:nvGraphicFramePr>
          <p:cNvPr id="9" name="Объект 3">
            <a:extLst>
              <a:ext uri="{FF2B5EF4-FFF2-40B4-BE49-F238E27FC236}">
                <a16:creationId xmlns:a16="http://schemas.microsoft.com/office/drawing/2014/main" id="{A56B3384-4CF2-4FD2-A8A6-EC5D64AD8FDF}"/>
              </a:ext>
            </a:extLst>
          </p:cNvPr>
          <p:cNvGraphicFramePr>
            <a:graphicFrameLocks/>
          </p:cNvGraphicFramePr>
          <p:nvPr/>
        </p:nvGraphicFramePr>
        <p:xfrm>
          <a:off x="190353" y="1657064"/>
          <a:ext cx="7549362" cy="5063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2810D19-CE88-4AE0-8134-A15B7C5F460F}"/>
              </a:ext>
            </a:extLst>
          </p:cNvPr>
          <p:cNvSpPr txBox="1"/>
          <p:nvPr/>
        </p:nvSpPr>
        <p:spPr>
          <a:xfrm>
            <a:off x="217470" y="1108742"/>
            <a:ext cx="337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/>
              <a:t>Подготовительный этап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3CE8C0-BC86-4DD5-AC6F-7ED0DD2A71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7695" y="4104831"/>
            <a:ext cx="3170199" cy="151679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5746659-C02C-482D-9A76-8074C9285F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5341" y="5534909"/>
            <a:ext cx="3757407" cy="114006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638C7FD-1FF2-4838-94C3-BE3088A0F6F2}"/>
              </a:ext>
            </a:extLst>
          </p:cNvPr>
          <p:cNvGrpSpPr/>
          <p:nvPr/>
        </p:nvGrpSpPr>
        <p:grpSpPr>
          <a:xfrm>
            <a:off x="6307154" y="1151693"/>
            <a:ext cx="2881233" cy="2809439"/>
            <a:chOff x="9057604" y="1094250"/>
            <a:chExt cx="2865120" cy="2716821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64C9A2F-48A3-498C-B56A-0E3559564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057604" y="1108742"/>
              <a:ext cx="2865120" cy="2702329"/>
            </a:xfrm>
            <a:prstGeom prst="rect">
              <a:avLst/>
            </a:prstGeom>
          </p:spPr>
        </p:pic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1360D8BD-F062-4042-8EAC-001380106866}"/>
                </a:ext>
              </a:extLst>
            </p:cNvPr>
            <p:cNvSpPr/>
            <p:nvPr/>
          </p:nvSpPr>
          <p:spPr>
            <a:xfrm>
              <a:off x="9062127" y="1094250"/>
              <a:ext cx="2856074" cy="2702329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0ED91D-D330-4107-BDDB-F3A91EBF6C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2935" y="1720989"/>
            <a:ext cx="3035491" cy="257014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089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37" y="133079"/>
            <a:ext cx="9244426" cy="43715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3399"/>
                </a:solidFill>
                <a:latin typeface="+mn-lt"/>
              </a:rPr>
              <a:t>Организация учебного процесса в межклассных группах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15504" y="683283"/>
          <a:ext cx="7776746" cy="6102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2446" y="5148322"/>
            <a:ext cx="1234828" cy="162005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/>
          <a:srcRect t="3111" r="6617"/>
          <a:stretch/>
        </p:blipFill>
        <p:spPr>
          <a:xfrm>
            <a:off x="7420767" y="899652"/>
            <a:ext cx="4771233" cy="202337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88608F6-66AE-4973-B9C8-7E9813FC1C67}"/>
              </a:ext>
            </a:extLst>
          </p:cNvPr>
          <p:cNvGrpSpPr/>
          <p:nvPr/>
        </p:nvGrpSpPr>
        <p:grpSpPr>
          <a:xfrm>
            <a:off x="9433201" y="292590"/>
            <a:ext cx="2716567" cy="523782"/>
            <a:chOff x="5193437" y="2192785"/>
            <a:chExt cx="3077976" cy="541538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BE9878F4-78FA-4B09-BA1F-32ABC2D99E0E}"/>
                </a:ext>
              </a:extLst>
            </p:cNvPr>
            <p:cNvSpPr/>
            <p:nvPr/>
          </p:nvSpPr>
          <p:spPr>
            <a:xfrm>
              <a:off x="5193437" y="2192785"/>
              <a:ext cx="3077976" cy="541538"/>
            </a:xfrm>
            <a:prstGeom prst="roundRect">
              <a:avLst>
                <a:gd name="adj" fmla="val 39618"/>
              </a:avLst>
            </a:prstGeom>
            <a:solidFill>
              <a:srgbClr val="003399"/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F2AC393-2E06-422D-B043-BCD9870E0C40}"/>
                </a:ext>
              </a:extLst>
            </p:cNvPr>
            <p:cNvSpPr/>
            <p:nvPr/>
          </p:nvSpPr>
          <p:spPr>
            <a:xfrm>
              <a:off x="5213075" y="2278888"/>
              <a:ext cx="27403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ГБОУ СОШ №10 г. Жигулевск</a:t>
              </a: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C4154C-B1F0-4C45-B0D1-0124D849B6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3029" y="5237948"/>
            <a:ext cx="1155637" cy="165167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03476" y="4784177"/>
            <a:ext cx="4088524" cy="1306483"/>
          </a:xfrm>
          <a:prstGeom prst="rect">
            <a:avLst/>
          </a:prstGeom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1EDDF34F-532F-47E5-A6B6-DAF69F7F851B}"/>
              </a:ext>
            </a:extLst>
          </p:cNvPr>
          <p:cNvSpPr/>
          <p:nvPr/>
        </p:nvSpPr>
        <p:spPr>
          <a:xfrm>
            <a:off x="8586291" y="5234049"/>
            <a:ext cx="3374095" cy="243151"/>
          </a:xfrm>
          <a:prstGeom prst="ellipse">
            <a:avLst/>
          </a:prstGeom>
          <a:noFill/>
          <a:ln w="28575" cmpd="sng">
            <a:solidFill>
              <a:srgbClr val="00339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0717" y="2980671"/>
            <a:ext cx="4351282" cy="1514556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7F8BF0D3-843E-4728-A68E-FC5D64D9282B}"/>
              </a:ext>
            </a:extLst>
          </p:cNvPr>
          <p:cNvSpPr/>
          <p:nvPr/>
        </p:nvSpPr>
        <p:spPr>
          <a:xfrm>
            <a:off x="8639502" y="3595239"/>
            <a:ext cx="3234531" cy="346142"/>
          </a:xfrm>
          <a:prstGeom prst="ellipse">
            <a:avLst/>
          </a:prstGeom>
          <a:noFill/>
          <a:ln w="28575" cmpd="sng">
            <a:solidFill>
              <a:srgbClr val="00339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821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73A3D92-4714-4ACC-8761-EC2AAFBBC2DE}"/>
              </a:ext>
            </a:extLst>
          </p:cNvPr>
          <p:cNvSpPr/>
          <p:nvPr/>
        </p:nvSpPr>
        <p:spPr>
          <a:xfrm>
            <a:off x="121312" y="-7432"/>
            <a:ext cx="118005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Новые рабочие программы внеурочной деятельности по предметам МиЕНО на сайте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https://edsoo.ru/rabochie-programmy/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C0586194-D015-4522-9248-C72CD4A1DCEA}"/>
              </a:ext>
            </a:extLst>
          </p:cNvPr>
          <p:cNvGrpSpPr/>
          <p:nvPr/>
        </p:nvGrpSpPr>
        <p:grpSpPr>
          <a:xfrm>
            <a:off x="1394408" y="2187710"/>
            <a:ext cx="8390982" cy="4138630"/>
            <a:chOff x="1331859" y="651482"/>
            <a:chExt cx="8869155" cy="4662085"/>
          </a:xfrm>
        </p:grpSpPr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A76788C4-7A6A-4DF1-9D24-8C8AE86504B7}"/>
                </a:ext>
              </a:extLst>
            </p:cNvPr>
            <p:cNvGrpSpPr/>
            <p:nvPr/>
          </p:nvGrpSpPr>
          <p:grpSpPr>
            <a:xfrm>
              <a:off x="1398681" y="651482"/>
              <a:ext cx="8723521" cy="2915918"/>
              <a:chOff x="1734239" y="1642386"/>
              <a:chExt cx="8723521" cy="2915918"/>
            </a:xfrm>
          </p:grpSpPr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07BA56A0-02FF-4EF5-B1F6-02220EB5F5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4239" y="1642386"/>
                <a:ext cx="8723521" cy="2915918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7228F0B-ABF9-40D1-8FF3-E80F69952EB4}"/>
                  </a:ext>
                </a:extLst>
              </p:cNvPr>
              <p:cNvSpPr txBox="1"/>
              <p:nvPr/>
            </p:nvSpPr>
            <p:spPr>
              <a:xfrm>
                <a:off x="4378986" y="2535337"/>
                <a:ext cx="894958" cy="346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96318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17 часов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74AD493-72B4-4416-8935-DB8D7C362720}"/>
                  </a:ext>
                </a:extLst>
              </p:cNvPr>
              <p:cNvSpPr txBox="1"/>
              <p:nvPr/>
            </p:nvSpPr>
            <p:spPr>
              <a:xfrm>
                <a:off x="4378986" y="3920918"/>
                <a:ext cx="894958" cy="346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96318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17 часов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C4ED557-8F6B-4B65-BD00-F0168DBF976A}"/>
                  </a:ext>
                </a:extLst>
              </p:cNvPr>
              <p:cNvSpPr txBox="1"/>
              <p:nvPr/>
            </p:nvSpPr>
            <p:spPr>
              <a:xfrm>
                <a:off x="8709104" y="2535337"/>
                <a:ext cx="894958" cy="346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96318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17 часов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C2E142D-AFCD-4C75-9D1D-14775BD1F354}"/>
                  </a:ext>
                </a:extLst>
              </p:cNvPr>
              <p:cNvSpPr txBox="1"/>
              <p:nvPr/>
            </p:nvSpPr>
            <p:spPr>
              <a:xfrm>
                <a:off x="8709104" y="3920918"/>
                <a:ext cx="894958" cy="346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96318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17 часов</a:t>
                </a:r>
              </a:p>
            </p:txBody>
          </p:sp>
        </p:grp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3A7252BA-9706-46C8-9F31-A28B6ADCA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4606" y="3492903"/>
              <a:ext cx="4566408" cy="143848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AADA50B-5DBB-4BAC-A863-DFC7768C7674}"/>
                </a:ext>
              </a:extLst>
            </p:cNvPr>
            <p:cNvSpPr txBox="1"/>
            <p:nvPr/>
          </p:nvSpPr>
          <p:spPr>
            <a:xfrm>
              <a:off x="8373546" y="4269787"/>
              <a:ext cx="894958" cy="34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96318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17 часов</a:t>
              </a:r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33CAC2F3-88B9-4B00-B7B2-3E7F75BE8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859" y="3514236"/>
              <a:ext cx="4302747" cy="1799331"/>
            </a:xfrm>
            <a:prstGeom prst="rect">
              <a:avLst/>
            </a:prstGeom>
          </p:spPr>
        </p:pic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2DE0C111-6A8C-44AD-9FD5-52DDB2B5B0F2}"/>
                </a:ext>
              </a:extLst>
            </p:cNvPr>
            <p:cNvSpPr/>
            <p:nvPr/>
          </p:nvSpPr>
          <p:spPr>
            <a:xfrm>
              <a:off x="2215983" y="4337427"/>
              <a:ext cx="3202801" cy="346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96318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204 часа (68 часов в каждом классе)</a:t>
              </a:r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A5DF1AF-4B9A-45C2-9AE8-ADB0750F45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118" y="713878"/>
            <a:ext cx="5869563" cy="1473832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CC3F7AD-0175-4AA8-A75E-8FCAFAD9937D}"/>
              </a:ext>
            </a:extLst>
          </p:cNvPr>
          <p:cNvSpPr/>
          <p:nvPr/>
        </p:nvSpPr>
        <p:spPr>
          <a:xfrm>
            <a:off x="2919369" y="753684"/>
            <a:ext cx="243280" cy="1593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AFCBAC-3B19-44DA-B13A-D2DCC0970116}"/>
              </a:ext>
            </a:extLst>
          </p:cNvPr>
          <p:cNvSpPr txBox="1"/>
          <p:nvPr/>
        </p:nvSpPr>
        <p:spPr>
          <a:xfrm>
            <a:off x="5684876" y="6126285"/>
            <a:ext cx="107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ЗАДАЧА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FCEF0F-1EB3-43F7-8BE0-DABC0A86BF45}"/>
              </a:ext>
            </a:extLst>
          </p:cNvPr>
          <p:cNvSpPr txBox="1"/>
          <p:nvPr/>
        </p:nvSpPr>
        <p:spPr>
          <a:xfrm>
            <a:off x="6760812" y="6131344"/>
            <a:ext cx="4520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Изучить рабочие программы ВД, использовать при комплектовании на 2027/2028 учебный год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0D35C584-A936-4B38-8BB5-6FF55A56FB27}"/>
              </a:ext>
            </a:extLst>
          </p:cNvPr>
          <p:cNvSpPr/>
          <p:nvPr/>
        </p:nvSpPr>
        <p:spPr>
          <a:xfrm>
            <a:off x="5684876" y="6050866"/>
            <a:ext cx="5715214" cy="73866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294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72BE21-E819-4314-82EA-89F794FE25CE}"/>
              </a:ext>
            </a:extLst>
          </p:cNvPr>
          <p:cNvSpPr/>
          <p:nvPr/>
        </p:nvSpPr>
        <p:spPr>
          <a:xfrm>
            <a:off x="391947" y="1908792"/>
            <a:ext cx="362311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Сроки проведения: 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19 апреля – 21 мая 2027 года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0502B35-72AA-4741-87B4-97D938273280}"/>
              </a:ext>
            </a:extLst>
          </p:cNvPr>
          <p:cNvSpPr/>
          <p:nvPr/>
        </p:nvSpPr>
        <p:spPr>
          <a:xfrm>
            <a:off x="204477" y="183066"/>
            <a:ext cx="20553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3399"/>
                </a:solidFill>
              </a:rPr>
              <a:t>ВПР-2027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091D99-0504-4CF3-ADCE-BDB9762F4D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37" b="35659"/>
          <a:stretch/>
        </p:blipFill>
        <p:spPr>
          <a:xfrm>
            <a:off x="10371665" y="129160"/>
            <a:ext cx="1691704" cy="67315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C79388-2EAA-4018-B814-5748D1740BFC}"/>
              </a:ext>
            </a:extLst>
          </p:cNvPr>
          <p:cNvSpPr/>
          <p:nvPr/>
        </p:nvSpPr>
        <p:spPr>
          <a:xfrm>
            <a:off x="391947" y="886105"/>
            <a:ext cx="108699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Приказ Рособрнадзора № 901 от 28.04.2026 </a:t>
            </a:r>
            <a:r>
              <a:rPr lang="ru-RU" dirty="0"/>
              <a:t>утверждает состав участников, сроки и продолжительность проведения ВПР в образовательных организациях в 2026/2027 учебном году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99B9910-6CBF-4AEF-A86F-EC51780BF97D}"/>
              </a:ext>
            </a:extLst>
          </p:cNvPr>
          <p:cNvSpPr/>
          <p:nvPr/>
        </p:nvSpPr>
        <p:spPr>
          <a:xfrm>
            <a:off x="391947" y="1516179"/>
            <a:ext cx="441932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hlinkClick r:id="rId3"/>
              </a:rPr>
              <a:t>https://fioco.ru/Media/Default/Documents/</a:t>
            </a:r>
            <a:r>
              <a:rPr lang="ru-RU" sz="900" dirty="0">
                <a:hlinkClick r:id="rId3"/>
              </a:rPr>
              <a:t>ВПР_2026/Приказ%20901_ВПР.</a:t>
            </a:r>
            <a:r>
              <a:rPr lang="en-US" sz="900" dirty="0">
                <a:hlinkClick r:id="rId3"/>
              </a:rPr>
              <a:t>pdf</a:t>
            </a:r>
            <a:r>
              <a:rPr lang="ru-RU" sz="900" dirty="0"/>
              <a:t>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1BCA83C-C8C0-48C8-8CC3-52B789B9464A}"/>
              </a:ext>
            </a:extLst>
          </p:cNvPr>
          <p:cNvGraphicFramePr>
            <a:graphicFrameLocks noGrp="1"/>
          </p:cNvGraphicFramePr>
          <p:nvPr/>
        </p:nvGraphicFramePr>
        <p:xfrm>
          <a:off x="485089" y="2778040"/>
          <a:ext cx="11009005" cy="2755710"/>
        </p:xfrm>
        <a:graphic>
          <a:graphicData uri="http://schemas.openxmlformats.org/drawingml/2006/table">
            <a:tbl>
              <a:tblPr firstRow="1" firstCol="1" bandRow="1"/>
              <a:tblGrid>
                <a:gridCol w="1042596">
                  <a:extLst>
                    <a:ext uri="{9D8B030D-6E8A-4147-A177-3AD203B41FA5}">
                      <a16:colId xmlns:a16="http://schemas.microsoft.com/office/drawing/2014/main" val="791794808"/>
                    </a:ext>
                  </a:extLst>
                </a:gridCol>
                <a:gridCol w="2557205">
                  <a:extLst>
                    <a:ext uri="{9D8B030D-6E8A-4147-A177-3AD203B41FA5}">
                      <a16:colId xmlns:a16="http://schemas.microsoft.com/office/drawing/2014/main" val="349449955"/>
                    </a:ext>
                  </a:extLst>
                </a:gridCol>
                <a:gridCol w="7409204">
                  <a:extLst>
                    <a:ext uri="{9D8B030D-6E8A-4147-A177-3AD203B41FA5}">
                      <a16:colId xmlns:a16="http://schemas.microsoft.com/office/drawing/2014/main" val="29401911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 углублённого изучения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Ссылка на демоверсии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31749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://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fioco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.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ru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Media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Default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Documents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/%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D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0%92%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D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0%9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F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%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D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0%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A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0_2027/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VPR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_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FI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-7_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DEMO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_(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U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)_2027.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pdf</a:t>
                      </a: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42734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://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fioco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.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ru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Media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Default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Documents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/%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D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0%92%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D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0%9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F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%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D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0%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A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0_2027/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VPR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_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MA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-7_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DEMO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_(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U</a:t>
                      </a: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)_2027.</a:t>
                      </a:r>
                      <a:r>
                        <a:rPr lang="en-US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pdf</a:t>
                      </a:r>
                      <a:r>
                        <a:rPr lang="en-US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2360447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https://fioco.ru/Media/Default/Documents/%D0%92%D0%9F%D0%A0_2027/VPR_FI-8_DEMO_(U)_2027.pdf</a:t>
                      </a:r>
                      <a:r>
                        <a:rPr lang="ru-RU" sz="16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4843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https://fioco.ru/Media/Default/Documents/%D0%92%D0%9F%D0%A0_2027/VPR_MA-8_DEMO_(U)_2027.pdf</a:t>
                      </a:r>
                      <a:r>
                        <a:rPr lang="ru-RU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3421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68A866D-8755-42D9-8617-5012132955C9}"/>
              </a:ext>
            </a:extLst>
          </p:cNvPr>
          <p:cNvSpPr txBox="1"/>
          <p:nvPr/>
        </p:nvSpPr>
        <p:spPr>
          <a:xfrm>
            <a:off x="391947" y="5772055"/>
            <a:ext cx="1320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84BFD8-84AC-4AD0-BB9A-055928A2C982}"/>
              </a:ext>
            </a:extLst>
          </p:cNvPr>
          <p:cNvSpPr txBox="1"/>
          <p:nvPr/>
        </p:nvSpPr>
        <p:spPr>
          <a:xfrm>
            <a:off x="1805900" y="5818222"/>
            <a:ext cx="601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Обеспечить подготовку обучающихся к ВПР по предметам углублённого изучения через системную работу с демоверсиями, анализ результатов и корректировку образовательного процесса.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6066B2-CB65-4CBF-A438-0DD237A7DE35}"/>
              </a:ext>
            </a:extLst>
          </p:cNvPr>
          <p:cNvSpPr txBox="1"/>
          <p:nvPr/>
        </p:nvSpPr>
        <p:spPr>
          <a:xfrm>
            <a:off x="7004957" y="1782261"/>
            <a:ext cx="4400361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Подтверждение ФСН № ОО-1 – количество написавших ВПР на углублённом уровне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329425-7682-43E8-BEE5-53AEFC8D7F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681" y="1497789"/>
            <a:ext cx="591821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4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: вверх-вниз 5">
            <a:extLst>
              <a:ext uri="{FF2B5EF4-FFF2-40B4-BE49-F238E27FC236}">
                <a16:creationId xmlns:a16="http://schemas.microsoft.com/office/drawing/2014/main" id="{5C0A9462-F357-4853-AA37-A3067911FE47}"/>
              </a:ext>
            </a:extLst>
          </p:cNvPr>
          <p:cNvSpPr/>
          <p:nvPr/>
        </p:nvSpPr>
        <p:spPr>
          <a:xfrm>
            <a:off x="3799114" y="963801"/>
            <a:ext cx="511629" cy="2334570"/>
          </a:xfrm>
          <a:prstGeom prst="upDownArrow">
            <a:avLst>
              <a:gd name="adj1" fmla="val 75532"/>
              <a:gd name="adj2" fmla="val 7340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A9BD30-997C-4B09-BE07-6CBCE752B9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37" b="35659"/>
          <a:stretch/>
        </p:blipFill>
        <p:spPr>
          <a:xfrm>
            <a:off x="10318399" y="182426"/>
            <a:ext cx="1691704" cy="673154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C13EF29D-5788-4134-B521-6C4C33B7A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897" y="194303"/>
            <a:ext cx="10136502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100" b="1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ea typeface="Times New Roman" pitchFamily="18" charset="0"/>
                <a:cs typeface="Times New Roman" pitchFamily="18" charset="0"/>
              </a:rPr>
              <a:t>Сравнение демоверсий ВПР по физике в 8 классе базового и углублённого уровней</a:t>
            </a:r>
            <a:endParaRPr kumimoji="0" lang="ru-RU" sz="2100" b="0" i="0" u="none" strike="noStrike" cap="none" normalizeH="0" baseline="0" dirty="0">
              <a:ln>
                <a:noFill/>
              </a:ln>
              <a:solidFill>
                <a:srgbClr val="0033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EE8C124-2870-40DA-BB16-84B6018DD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968779"/>
              </p:ext>
            </p:extLst>
          </p:nvPr>
        </p:nvGraphicFramePr>
        <p:xfrm>
          <a:off x="729343" y="963801"/>
          <a:ext cx="2786741" cy="54419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329">
                  <a:extLst>
                    <a:ext uri="{9D8B030D-6E8A-4147-A177-3AD203B41FA5}">
                      <a16:colId xmlns:a16="http://schemas.microsoft.com/office/drawing/2014/main" val="3264529705"/>
                    </a:ext>
                  </a:extLst>
                </a:gridCol>
                <a:gridCol w="689101">
                  <a:extLst>
                    <a:ext uri="{9D8B030D-6E8A-4147-A177-3AD203B41FA5}">
                      <a16:colId xmlns:a16="http://schemas.microsoft.com/office/drawing/2014/main" val="2650982793"/>
                    </a:ext>
                  </a:extLst>
                </a:gridCol>
                <a:gridCol w="545020">
                  <a:extLst>
                    <a:ext uri="{9D8B030D-6E8A-4147-A177-3AD203B41FA5}">
                      <a16:colId xmlns:a16="http://schemas.microsoft.com/office/drawing/2014/main" val="559406584"/>
                    </a:ext>
                  </a:extLst>
                </a:gridCol>
                <a:gridCol w="411264">
                  <a:extLst>
                    <a:ext uri="{9D8B030D-6E8A-4147-A177-3AD203B41FA5}">
                      <a16:colId xmlns:a16="http://schemas.microsoft.com/office/drawing/2014/main" val="3719573504"/>
                    </a:ext>
                  </a:extLst>
                </a:gridCol>
                <a:gridCol w="750027">
                  <a:extLst>
                    <a:ext uri="{9D8B030D-6E8A-4147-A177-3AD203B41FA5}">
                      <a16:colId xmlns:a16="http://schemas.microsoft.com/office/drawing/2014/main" val="181862750"/>
                    </a:ext>
                  </a:extLst>
                </a:gridCol>
              </a:tblGrid>
              <a:tr h="27370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70C0"/>
                          </a:solidFill>
                        </a:rPr>
                        <a:t>Часть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913228"/>
                  </a:ext>
                </a:extLst>
              </a:tr>
              <a:tr h="435387">
                <a:tc>
                  <a:txBody>
                    <a:bodyPr/>
                    <a:lstStyle/>
                    <a:p>
                      <a:r>
                        <a:rPr lang="ru-RU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 (1)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 (2)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5367813"/>
                  </a:ext>
                </a:extLst>
              </a:tr>
              <a:tr h="295934">
                <a:tc>
                  <a:txBody>
                    <a:bodyPr/>
                    <a:lstStyle/>
                    <a:p>
                      <a:r>
                        <a:rPr lang="ru-RU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 (1)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2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 (1)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0957341"/>
                  </a:ext>
                </a:extLst>
              </a:tr>
              <a:tr h="295934">
                <a:tc>
                  <a:txBody>
                    <a:bodyPr/>
                    <a:lstStyle/>
                    <a:p>
                      <a:r>
                        <a:rPr lang="ru-RU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Б (1)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 (1)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66204850"/>
                  </a:ext>
                </a:extLst>
              </a:tr>
              <a:tr h="291880">
                <a:tc>
                  <a:txBody>
                    <a:bodyPr/>
                    <a:lstStyle/>
                    <a:p>
                      <a:r>
                        <a:rPr lang="ru-RU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Б (2)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 (1)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5727324"/>
                  </a:ext>
                </a:extLst>
              </a:tr>
              <a:tr h="295934">
                <a:tc>
                  <a:txBody>
                    <a:bodyPr/>
                    <a:lstStyle/>
                    <a:p>
                      <a:r>
                        <a:rPr lang="ru-RU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П (4)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5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 (2)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4603231"/>
                  </a:ext>
                </a:extLst>
              </a:tr>
              <a:tr h="295934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 (4)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5803004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algn="ctr"/>
                      <a:endParaRPr lang="ru-RU" sz="3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855966"/>
                  </a:ext>
                </a:extLst>
              </a:tr>
              <a:tr h="29593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70C0"/>
                          </a:solidFill>
                        </a:rPr>
                        <a:t>Часть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86504"/>
                  </a:ext>
                </a:extLst>
              </a:tr>
              <a:tr h="295934">
                <a:tc>
                  <a:txBody>
                    <a:bodyPr/>
                    <a:lstStyle/>
                    <a:p>
                      <a:r>
                        <a:rPr lang="ru-RU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 (1)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 (9)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27448734"/>
                  </a:ext>
                </a:extLst>
              </a:tr>
              <a:tr h="295934">
                <a:tc>
                  <a:txBody>
                    <a:bodyPr/>
                    <a:lstStyle/>
                    <a:p>
                      <a:r>
                        <a:rPr lang="ru-RU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Б (2)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20388102"/>
                  </a:ext>
                </a:extLst>
              </a:tr>
              <a:tr h="295934">
                <a:tc>
                  <a:txBody>
                    <a:bodyPr/>
                    <a:lstStyle/>
                    <a:p>
                      <a:r>
                        <a:rPr lang="ru-RU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Б (1)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59325812"/>
                  </a:ext>
                </a:extLst>
              </a:tr>
              <a:tr h="295934">
                <a:tc>
                  <a:txBody>
                    <a:bodyPr/>
                    <a:lstStyle/>
                    <a:p>
                      <a:r>
                        <a:rPr lang="ru-RU" sz="16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П (1)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3905949"/>
                  </a:ext>
                </a:extLst>
              </a:tr>
              <a:tr h="510790">
                <a:tc>
                  <a:txBody>
                    <a:bodyPr/>
                    <a:lstStyle/>
                    <a:p>
                      <a:r>
                        <a:rPr lang="ru-RU" sz="16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П (4)</a:t>
                      </a:r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1454599"/>
                  </a:ext>
                </a:extLst>
              </a:tr>
              <a:tr h="153929">
                <a:tc>
                  <a:txBody>
                    <a:bodyPr/>
                    <a:lstStyle/>
                    <a:p>
                      <a:endParaRPr lang="ru-RU" sz="5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5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5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5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8179730"/>
                  </a:ext>
                </a:extLst>
              </a:tr>
              <a:tr h="295934"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18 баллов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20 баллов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091077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086A8F-D934-442F-AF5F-795283A115A9}"/>
              </a:ext>
            </a:extLst>
          </p:cNvPr>
          <p:cNvSpPr txBox="1"/>
          <p:nvPr/>
        </p:nvSpPr>
        <p:spPr>
          <a:xfrm rot="16200000" flipH="1">
            <a:off x="3457302" y="1741714"/>
            <a:ext cx="1195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45 мин</a:t>
            </a:r>
          </a:p>
        </p:txBody>
      </p:sp>
      <p:sp>
        <p:nvSpPr>
          <p:cNvPr id="7" name="Стрелка: вверх-вниз 6">
            <a:extLst>
              <a:ext uri="{FF2B5EF4-FFF2-40B4-BE49-F238E27FC236}">
                <a16:creationId xmlns:a16="http://schemas.microsoft.com/office/drawing/2014/main" id="{C1B32CC0-16AF-4C36-A037-2D58D27928E7}"/>
              </a:ext>
            </a:extLst>
          </p:cNvPr>
          <p:cNvSpPr/>
          <p:nvPr/>
        </p:nvSpPr>
        <p:spPr>
          <a:xfrm>
            <a:off x="3799114" y="3663323"/>
            <a:ext cx="511629" cy="2334570"/>
          </a:xfrm>
          <a:prstGeom prst="upDownArrow">
            <a:avLst>
              <a:gd name="adj1" fmla="val 75532"/>
              <a:gd name="adj2" fmla="val 7340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EB9B22-3CAA-4251-B42E-75DBEA393B16}"/>
              </a:ext>
            </a:extLst>
          </p:cNvPr>
          <p:cNvSpPr txBox="1"/>
          <p:nvPr/>
        </p:nvSpPr>
        <p:spPr>
          <a:xfrm rot="16200000" flipH="1">
            <a:off x="3457303" y="4441237"/>
            <a:ext cx="1195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45 мин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1C3407-042C-401C-B0DD-E200CEB84DEA}"/>
              </a:ext>
            </a:extLst>
          </p:cNvPr>
          <p:cNvSpPr txBox="1"/>
          <p:nvPr/>
        </p:nvSpPr>
        <p:spPr>
          <a:xfrm>
            <a:off x="3617949" y="3209063"/>
            <a:ext cx="873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10 минут</a:t>
            </a:r>
          </a:p>
          <a:p>
            <a:r>
              <a:rPr lang="ru-RU" sz="1400" dirty="0"/>
              <a:t>перерыв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463D04-1D53-466A-B777-522B43702BC5}"/>
              </a:ext>
            </a:extLst>
          </p:cNvPr>
          <p:cNvSpPr txBox="1"/>
          <p:nvPr/>
        </p:nvSpPr>
        <p:spPr>
          <a:xfrm>
            <a:off x="446313" y="736908"/>
            <a:ext cx="95891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</a:rPr>
              <a:t>Базовый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74BAAF-5652-4233-924D-C9612E5901B3}"/>
              </a:ext>
            </a:extLst>
          </p:cNvPr>
          <p:cNvSpPr txBox="1"/>
          <p:nvPr/>
        </p:nvSpPr>
        <p:spPr>
          <a:xfrm>
            <a:off x="2545572" y="736908"/>
            <a:ext cx="135832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</a:rPr>
              <a:t>Углублённый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7105C74-B041-45BB-9A21-4ACC45BA0406}"/>
              </a:ext>
            </a:extLst>
          </p:cNvPr>
          <p:cNvCxnSpPr>
            <a:cxnSpLocks/>
          </p:cNvCxnSpPr>
          <p:nvPr/>
        </p:nvCxnSpPr>
        <p:spPr>
          <a:xfrm>
            <a:off x="2122713" y="1301258"/>
            <a:ext cx="0" cy="1997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99D1990-3561-4FFA-B333-B74357440B9D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2122713" y="3938115"/>
            <a:ext cx="0" cy="2467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20F3621-46E8-4C2F-A921-8636C24593E1}"/>
              </a:ext>
            </a:extLst>
          </p:cNvPr>
          <p:cNvSpPr txBox="1"/>
          <p:nvPr/>
        </p:nvSpPr>
        <p:spPr>
          <a:xfrm>
            <a:off x="2154030" y="4158343"/>
            <a:ext cx="13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/>
              <a:t>Эксперимент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22CF0AE-7859-4056-B7EE-1A85BEBA9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062" y="1201984"/>
            <a:ext cx="7162882" cy="273613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06AAB62-6173-47CC-B424-F7F258124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633" y="4135063"/>
            <a:ext cx="6727367" cy="258625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9A23243-9DFA-4605-8F62-3B1908318738}"/>
              </a:ext>
            </a:extLst>
          </p:cNvPr>
          <p:cNvSpPr txBox="1"/>
          <p:nvPr/>
        </p:nvSpPr>
        <p:spPr>
          <a:xfrm>
            <a:off x="5460244" y="1010895"/>
            <a:ext cx="95891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</a:rPr>
              <a:t>Базовый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795F70-7DE0-4DD9-935B-20F0B02B6D5B}"/>
              </a:ext>
            </a:extLst>
          </p:cNvPr>
          <p:cNvSpPr txBox="1"/>
          <p:nvPr/>
        </p:nvSpPr>
        <p:spPr>
          <a:xfrm>
            <a:off x="5939703" y="3932567"/>
            <a:ext cx="1358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</a:rPr>
              <a:t>Углублённый</a:t>
            </a:r>
          </a:p>
        </p:txBody>
      </p:sp>
    </p:spTree>
    <p:extLst>
      <p:ext uri="{BB962C8B-B14F-4D97-AF65-F5344CB8AC3E}">
        <p14:creationId xmlns:p14="http://schemas.microsoft.com/office/powerpoint/2010/main" val="340219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0D0DD291-08F6-445E-BE3F-5BA80295C1E8}"/>
              </a:ext>
            </a:extLst>
          </p:cNvPr>
          <p:cNvSpPr/>
          <p:nvPr/>
        </p:nvSpPr>
        <p:spPr>
          <a:xfrm>
            <a:off x="349916" y="365155"/>
            <a:ext cx="11314613" cy="2056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ru-RU" sz="4000" b="1" dirty="0">
                <a:solidFill>
                  <a:srgbClr val="003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Универсальная библиотека цифрового образовательного контента во </a:t>
            </a:r>
            <a:r>
              <a:rPr lang="en-US" sz="4000" b="1" dirty="0">
                <a:solidFill>
                  <a:srgbClr val="003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ФГИС «Моя школа»</a:t>
            </a:r>
            <a:endParaRPr lang="en-US" sz="2800" dirty="0">
              <a:solidFill>
                <a:srgbClr val="00339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6CB9B8-91DE-4A77-B45E-BBED4403884A}"/>
              </a:ext>
            </a:extLst>
          </p:cNvPr>
          <p:cNvSpPr txBox="1"/>
          <p:nvPr/>
        </p:nvSpPr>
        <p:spPr>
          <a:xfrm>
            <a:off x="349916" y="2190827"/>
            <a:ext cx="9410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3399"/>
                </a:solidFill>
              </a:rPr>
              <a:t>Возможности УБ ЦОК для углублённого изучения предметов МиЕНО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DECE61-C250-4D0A-A887-4AE60D0D594E}"/>
              </a:ext>
            </a:extLst>
          </p:cNvPr>
          <p:cNvSpPr/>
          <p:nvPr/>
        </p:nvSpPr>
        <p:spPr>
          <a:xfrm>
            <a:off x="6687252" y="6061958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>
                <a:hlinkClick r:id="rId2"/>
              </a:rPr>
              <a:t>https://iro63.ru/upload/medialibrary/db3/i59ua1m7s2tsdjysh8ghc8cs1ta2bs7s.pdf</a:t>
            </a:r>
            <a:endParaRPr lang="ru-RU" sz="1100" dirty="0"/>
          </a:p>
          <a:p>
            <a:endParaRPr lang="ru-RU" sz="11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A515F9-FE9D-4F9E-9D17-1A499AEA70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252" y="3038473"/>
            <a:ext cx="4977277" cy="2777005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088386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340142" y="95785"/>
            <a:ext cx="11680223" cy="63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b="1" dirty="0">
                <a:solidFill>
                  <a:srgbClr val="003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ФГИС «Моя школа» объединяет основные цифровые сценарии образования</a:t>
            </a:r>
            <a:endParaRPr lang="en-US" sz="2600" dirty="0">
              <a:solidFill>
                <a:srgbClr val="003399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1411760" y="1254939"/>
            <a:ext cx="3749040" cy="3749040"/>
          </a:xfrm>
          <a:prstGeom prst="ellipse">
            <a:avLst/>
          </a:prstGeom>
          <a:ln w="15875">
            <a:solidFill>
              <a:srgbClr val="6B8299"/>
            </a:solidFill>
            <a:prstDash val="sysDot"/>
          </a:ln>
        </p:spPr>
        <p:txBody>
          <a:bodyPr/>
          <a:lstStyle/>
          <a:p>
            <a:endParaRPr lang="ru-RU" dirty="0"/>
          </a:p>
        </p:txBody>
      </p:sp>
      <p:sp>
        <p:nvSpPr>
          <p:cNvPr id="6" name="Shape 4"/>
          <p:cNvSpPr/>
          <p:nvPr/>
        </p:nvSpPr>
        <p:spPr>
          <a:xfrm>
            <a:off x="2353592" y="2196771"/>
            <a:ext cx="1840365" cy="1824228"/>
          </a:xfrm>
          <a:prstGeom prst="ellipse">
            <a:avLst/>
          </a:prstGeom>
          <a:solidFill>
            <a:srgbClr val="003399"/>
          </a:solidFill>
          <a:ln w="38100">
            <a:solidFill>
              <a:schemeClr val="bg1"/>
            </a:solidFill>
            <a:prstDash val="solid"/>
          </a:ln>
          <a:effectLst>
            <a:outerShdw blurRad="152400" dist="38100" dir="5400000" algn="bl" rotWithShape="0">
              <a:srgbClr val="1C7A15">
                <a:alpha val="35000"/>
              </a:srgb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7" name="Text 5"/>
          <p:cNvSpPr/>
          <p:nvPr/>
        </p:nvSpPr>
        <p:spPr>
          <a:xfrm>
            <a:off x="2353592" y="2196771"/>
            <a:ext cx="1865376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ФГИС</a:t>
            </a:r>
            <a:endParaRPr lang="en-US" sz="22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«Моя школа»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286280" y="1254939"/>
            <a:ext cx="9144" cy="941832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40560" y="1209219"/>
            <a:ext cx="91440" cy="91440"/>
          </a:xfrm>
          <a:prstGeom prst="ellipse">
            <a:avLst/>
          </a:prstGeom>
          <a:solidFill>
            <a:srgbClr val="2DBA19"/>
          </a:solidFill>
          <a:ln/>
        </p:spPr>
      </p:sp>
      <p:sp>
        <p:nvSpPr>
          <p:cNvPr id="10" name="Shape 8"/>
          <p:cNvSpPr/>
          <p:nvPr/>
        </p:nvSpPr>
        <p:spPr>
          <a:xfrm>
            <a:off x="2527328" y="925755"/>
            <a:ext cx="1517904" cy="6583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chemeClr val="bg2">
                <a:lumMod val="90000"/>
              </a:schemeClr>
            </a:solidFill>
            <a:prstDash val="solid"/>
          </a:ln>
          <a:effectLst>
            <a:outerShdw blurRad="76200" dist="25400" dir="5400000" algn="bl" rotWithShape="0">
              <a:srgbClr val="9AAAB8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527328" y="925755"/>
            <a:ext cx="15179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УБ ЦОК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1662898" y="2192199"/>
            <a:ext cx="815650" cy="470916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17178" y="2146479"/>
            <a:ext cx="91440" cy="91440"/>
          </a:xfrm>
          <a:prstGeom prst="ellipse">
            <a:avLst/>
          </a:prstGeom>
          <a:solidFill>
            <a:srgbClr val="2DBA19"/>
          </a:solidFill>
          <a:ln/>
        </p:spPr>
      </p:sp>
      <p:sp>
        <p:nvSpPr>
          <p:cNvPr id="14" name="Shape 12"/>
          <p:cNvSpPr/>
          <p:nvPr/>
        </p:nvSpPr>
        <p:spPr>
          <a:xfrm>
            <a:off x="903946" y="1863015"/>
            <a:ext cx="1517904" cy="6583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chemeClr val="bg1">
                <a:lumMod val="85000"/>
              </a:schemeClr>
            </a:solidFill>
            <a:prstDash val="solid"/>
          </a:ln>
          <a:effectLst>
            <a:outerShdw blurRad="76200" dist="25400" dir="5400000" algn="bl" rotWithShape="0">
              <a:srgbClr val="9AAAB8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903946" y="1863015"/>
            <a:ext cx="1517904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Госуслуги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 flipV="1">
            <a:off x="1662898" y="3595803"/>
            <a:ext cx="815650" cy="470916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17178" y="4020999"/>
            <a:ext cx="91440" cy="91440"/>
          </a:xfrm>
          <a:prstGeom prst="ellipse">
            <a:avLst/>
          </a:prstGeom>
          <a:solidFill>
            <a:srgbClr val="2DBA19"/>
          </a:solidFill>
          <a:ln/>
        </p:spPr>
      </p:sp>
      <p:sp>
        <p:nvSpPr>
          <p:cNvPr id="18" name="Shape 16"/>
          <p:cNvSpPr/>
          <p:nvPr/>
        </p:nvSpPr>
        <p:spPr>
          <a:xfrm>
            <a:off x="903946" y="3737535"/>
            <a:ext cx="1517904" cy="6583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chemeClr val="bg2">
                <a:lumMod val="90000"/>
              </a:schemeClr>
            </a:solidFill>
            <a:prstDash val="solid"/>
          </a:ln>
          <a:effectLst>
            <a:outerShdw blurRad="76200" dist="25400" dir="5400000" algn="bl" rotWithShape="0">
              <a:srgbClr val="9AAAB8">
                <a:alpha val="15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903946" y="3737535"/>
            <a:ext cx="15179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Электронный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дневник (ЭЖД)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 flipV="1">
            <a:off x="3286280" y="4062147"/>
            <a:ext cx="0" cy="941832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40560" y="4958259"/>
            <a:ext cx="91440" cy="91440"/>
          </a:xfrm>
          <a:prstGeom prst="ellipse">
            <a:avLst/>
          </a:prstGeom>
          <a:solidFill>
            <a:srgbClr val="2DBA19"/>
          </a:solidFill>
          <a:ln/>
        </p:spPr>
      </p:sp>
      <p:sp>
        <p:nvSpPr>
          <p:cNvPr id="22" name="Shape 20"/>
          <p:cNvSpPr/>
          <p:nvPr/>
        </p:nvSpPr>
        <p:spPr>
          <a:xfrm>
            <a:off x="2527328" y="4674795"/>
            <a:ext cx="1517904" cy="6583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chemeClr val="bg2">
                <a:lumMod val="90000"/>
              </a:schemeClr>
            </a:solidFill>
            <a:prstDash val="solid"/>
          </a:ln>
          <a:effectLst>
            <a:outerShdw blurRad="76200" dist="25400" dir="5400000" algn="bl" rotWithShape="0">
              <a:srgbClr val="9AAAB8">
                <a:alpha val="15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2527328" y="4674795"/>
            <a:ext cx="15179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Цифровые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помощники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094012" y="3595803"/>
            <a:ext cx="815650" cy="470916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63942" y="4020999"/>
            <a:ext cx="91440" cy="91440"/>
          </a:xfrm>
          <a:prstGeom prst="ellipse">
            <a:avLst/>
          </a:prstGeom>
          <a:solidFill>
            <a:srgbClr val="2DBA19"/>
          </a:solidFill>
          <a:ln/>
        </p:spPr>
      </p:sp>
      <p:sp>
        <p:nvSpPr>
          <p:cNvPr id="26" name="Shape 24"/>
          <p:cNvSpPr/>
          <p:nvPr/>
        </p:nvSpPr>
        <p:spPr>
          <a:xfrm>
            <a:off x="4150710" y="3737535"/>
            <a:ext cx="1517904" cy="6583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chemeClr val="bg2">
                <a:lumMod val="90000"/>
              </a:schemeClr>
            </a:solidFill>
            <a:prstDash val="solid"/>
          </a:ln>
          <a:effectLst>
            <a:outerShdw blurRad="76200" dist="25400" dir="5400000" algn="bl" rotWithShape="0">
              <a:srgbClr val="9AAAB8">
                <a:alpha val="15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150710" y="3737535"/>
            <a:ext cx="15179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Аналитика и</a:t>
            </a:r>
            <a:endParaRPr lang="en-US" sz="1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 flipV="1">
            <a:off x="4094012" y="2192199"/>
            <a:ext cx="815650" cy="470916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63942" y="2146479"/>
            <a:ext cx="91440" cy="91440"/>
          </a:xfrm>
          <a:prstGeom prst="ellipse">
            <a:avLst/>
          </a:prstGeom>
          <a:solidFill>
            <a:srgbClr val="2DBA19"/>
          </a:solidFill>
          <a:ln/>
        </p:spPr>
      </p:sp>
      <p:sp>
        <p:nvSpPr>
          <p:cNvPr id="30" name="Shape 28"/>
          <p:cNvSpPr/>
          <p:nvPr/>
        </p:nvSpPr>
        <p:spPr>
          <a:xfrm>
            <a:off x="4150710" y="1863015"/>
            <a:ext cx="1517904" cy="6583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chemeClr val="bg2">
                <a:lumMod val="90000"/>
              </a:schemeClr>
            </a:solidFill>
            <a:prstDash val="solid"/>
          </a:ln>
          <a:effectLst>
            <a:outerShdw blurRad="76200" dist="25400" dir="5400000" algn="bl" rotWithShape="0">
              <a:srgbClr val="9AAAB8">
                <a:alpha val="15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150710" y="1863015"/>
            <a:ext cx="15179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Коммуникации</a:t>
            </a:r>
            <a:endParaRPr lang="en-US" sz="1600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AD5403E-9BE0-4CC7-A539-75F6AA2E20B8}"/>
              </a:ext>
            </a:extLst>
          </p:cNvPr>
          <p:cNvGrpSpPr/>
          <p:nvPr/>
        </p:nvGrpSpPr>
        <p:grpSpPr>
          <a:xfrm>
            <a:off x="6523388" y="984902"/>
            <a:ext cx="4320117" cy="2563576"/>
            <a:chOff x="6789742" y="1031880"/>
            <a:chExt cx="4810064" cy="2802978"/>
          </a:xfrm>
        </p:grpSpPr>
        <p:sp>
          <p:nvSpPr>
            <p:cNvPr id="32" name="Shape 30"/>
            <p:cNvSpPr/>
            <p:nvPr/>
          </p:nvSpPr>
          <p:spPr>
            <a:xfrm>
              <a:off x="6789742" y="1031880"/>
              <a:ext cx="4810064" cy="2802978"/>
            </a:xfrm>
            <a:prstGeom prst="roundRect">
              <a:avLst>
                <a:gd name="adj" fmla="val 4628"/>
              </a:avLst>
            </a:prstGeom>
            <a:solidFill>
              <a:srgbClr val="1A1A1A"/>
            </a:solidFill>
            <a:ln/>
            <a:effectLst>
              <a:outerShdw blurRad="152400" dist="50800" dir="5400000" algn="bl" rotWithShape="0">
                <a:srgbClr val="9AAAB8">
                  <a:alpha val="30000"/>
                </a:srgbClr>
              </a:outerShdw>
            </a:effectLst>
          </p:spPr>
        </p:sp>
        <p:sp>
          <p:nvSpPr>
            <p:cNvPr id="33" name="Shape 31"/>
            <p:cNvSpPr/>
            <p:nvPr/>
          </p:nvSpPr>
          <p:spPr>
            <a:xfrm>
              <a:off x="6917759" y="1178860"/>
              <a:ext cx="4499020" cy="306641"/>
            </a:xfrm>
            <a:prstGeom prst="roundRect">
              <a:avLst>
                <a:gd name="adj" fmla="val 19231"/>
              </a:avLst>
            </a:prstGeom>
            <a:solidFill>
              <a:srgbClr val="E7EBEE"/>
            </a:solidFill>
            <a:ln/>
          </p:spPr>
        </p:sp>
        <p:sp>
          <p:nvSpPr>
            <p:cNvPr id="34" name="Shape 32"/>
            <p:cNvSpPr/>
            <p:nvPr/>
          </p:nvSpPr>
          <p:spPr>
            <a:xfrm>
              <a:off x="7009198" y="1261155"/>
              <a:ext cx="88869" cy="94351"/>
            </a:xfrm>
            <a:prstGeom prst="ellipse">
              <a:avLst/>
            </a:prstGeom>
            <a:solidFill>
              <a:srgbClr val="D98E2B"/>
            </a:solidFill>
            <a:ln/>
          </p:spPr>
        </p:sp>
        <p:sp>
          <p:nvSpPr>
            <p:cNvPr id="35" name="Shape 33"/>
            <p:cNvSpPr/>
            <p:nvPr/>
          </p:nvSpPr>
          <p:spPr>
            <a:xfrm>
              <a:off x="7155502" y="1261155"/>
              <a:ext cx="88869" cy="94351"/>
            </a:xfrm>
            <a:prstGeom prst="ellipse">
              <a:avLst/>
            </a:prstGeom>
            <a:solidFill>
              <a:srgbClr val="2DBA19"/>
            </a:solidFill>
            <a:ln/>
          </p:spPr>
        </p:sp>
        <p:sp>
          <p:nvSpPr>
            <p:cNvPr id="36" name="Shape 34"/>
            <p:cNvSpPr/>
            <p:nvPr/>
          </p:nvSpPr>
          <p:spPr>
            <a:xfrm>
              <a:off x="7301806" y="1261155"/>
              <a:ext cx="88869" cy="94351"/>
            </a:xfrm>
            <a:prstGeom prst="ellipse">
              <a:avLst/>
            </a:prstGeom>
            <a:solidFill>
              <a:srgbClr val="6B8299"/>
            </a:solidFill>
            <a:ln/>
          </p:spPr>
        </p:sp>
        <p:sp>
          <p:nvSpPr>
            <p:cNvPr id="37" name="Shape 35"/>
            <p:cNvSpPr/>
            <p:nvPr/>
          </p:nvSpPr>
          <p:spPr>
            <a:xfrm>
              <a:off x="6917759" y="1416604"/>
              <a:ext cx="4499020" cy="2166108"/>
            </a:xfrm>
            <a:prstGeom prst="rect">
              <a:avLst/>
            </a:prstGeom>
            <a:solidFill>
              <a:srgbClr val="FFFFFF"/>
            </a:solidFill>
            <a:ln/>
          </p:spPr>
        </p:sp>
        <p:pic>
          <p:nvPicPr>
            <p:cNvPr id="38" name="Image 0" descr="/home/claude/work/crops/myschool_home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38468" y="1464385"/>
              <a:ext cx="4468536" cy="1964615"/>
            </a:xfrm>
            <a:prstGeom prst="rect">
              <a:avLst/>
            </a:prstGeom>
          </p:spPr>
        </p:pic>
      </p:grpSp>
      <p:sp>
        <p:nvSpPr>
          <p:cNvPr id="39" name="Shape 36"/>
          <p:cNvSpPr/>
          <p:nvPr/>
        </p:nvSpPr>
        <p:spPr>
          <a:xfrm>
            <a:off x="6608878" y="3794248"/>
            <a:ext cx="4209514" cy="1253692"/>
          </a:xfrm>
          <a:prstGeom prst="roundRect">
            <a:avLst>
              <a:gd name="adj" fmla="val 8571"/>
            </a:avLst>
          </a:prstGeom>
          <a:solidFill>
            <a:srgbClr val="003399"/>
          </a:solidFill>
          <a:ln/>
        </p:spPr>
      </p:sp>
      <p:sp>
        <p:nvSpPr>
          <p:cNvPr id="40" name="Shape 37"/>
          <p:cNvSpPr/>
          <p:nvPr/>
        </p:nvSpPr>
        <p:spPr>
          <a:xfrm>
            <a:off x="9806730" y="4395832"/>
            <a:ext cx="2819305" cy="2715032"/>
          </a:xfrm>
          <a:prstGeom prst="ellipse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/>
        </p:spPr>
      </p:sp>
      <p:sp>
        <p:nvSpPr>
          <p:cNvPr id="41" name="Text 38"/>
          <p:cNvSpPr/>
          <p:nvPr/>
        </p:nvSpPr>
        <p:spPr>
          <a:xfrm>
            <a:off x="6540388" y="3614967"/>
            <a:ext cx="4318600" cy="1593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не один сайт, а ЕДИНАЯ федеральная цифровая среда для всех участников образовательного процесса.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503072" y="6538488"/>
            <a:ext cx="11185855" cy="0"/>
          </a:xfrm>
          <a:prstGeom prst="line">
            <a:avLst/>
          </a:prstGeom>
          <a:noFill/>
          <a:ln w="9525">
            <a:solidFill>
              <a:srgbClr val="E1E7EC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502920" y="6538488"/>
            <a:ext cx="107743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постановление Правительства РФ от 13.07.2022 № 1241, приказ Минпросвещения России от 30.06.2021 № 396, myschool.edu.ru</a:t>
            </a:r>
            <a:r>
              <a:rPr lang="ru-RU" sz="11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1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0546325-3309-42C5-8DC9-B3752C2124C2}"/>
              </a:ext>
            </a:extLst>
          </p:cNvPr>
          <p:cNvSpPr/>
          <p:nvPr/>
        </p:nvSpPr>
        <p:spPr>
          <a:xfrm>
            <a:off x="654263" y="5666597"/>
            <a:ext cx="65277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hlinkClick r:id="rId4"/>
              </a:rPr>
              <a:t>Постановление Правительства Российской Федерации от 13.07.2022 №1241 «О федеральной государственной информационной системе "Моя школа"»</a:t>
            </a:r>
            <a:endParaRPr lang="ru-RU" sz="1500" dirty="0"/>
          </a:p>
        </p:txBody>
      </p:sp>
      <p:pic>
        <p:nvPicPr>
          <p:cNvPr id="44" name="Picture 8" descr="https://www.pinclipart.com/picdir/big/288-2884575_sample-courses-clipart.png">
            <a:extLst>
              <a:ext uri="{FF2B5EF4-FFF2-40B4-BE49-F238E27FC236}">
                <a16:creationId xmlns:a16="http://schemas.microsoft.com/office/drawing/2014/main" id="{F139D807-DEB3-41EB-9B4B-078131500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270" flipH="1">
            <a:off x="348822" y="6109212"/>
            <a:ext cx="308194" cy="27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A02D4B-38FE-4A88-B86A-069E01DA318D}"/>
              </a:ext>
            </a:extLst>
          </p:cNvPr>
          <p:cNvSpPr/>
          <p:nvPr/>
        </p:nvSpPr>
        <p:spPr>
          <a:xfrm>
            <a:off x="106529" y="24407"/>
            <a:ext cx="7279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Статистика использования контента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УБ ЦОК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2800" b="1" i="0" u="none" strike="sng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EAE3096-EFB5-4070-8FC3-4ECF06762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050699"/>
              </p:ext>
            </p:extLst>
          </p:nvPr>
        </p:nvGraphicFramePr>
        <p:xfrm>
          <a:off x="218520" y="1030008"/>
          <a:ext cx="6315445" cy="4029114"/>
        </p:xfrm>
        <a:graphic>
          <a:graphicData uri="http://schemas.openxmlformats.org/drawingml/2006/table">
            <a:tbl>
              <a:tblPr/>
              <a:tblGrid>
                <a:gridCol w="1454109">
                  <a:extLst>
                    <a:ext uri="{9D8B030D-6E8A-4147-A177-3AD203B41FA5}">
                      <a16:colId xmlns:a16="http://schemas.microsoft.com/office/drawing/2014/main" val="1086707772"/>
                    </a:ext>
                  </a:extLst>
                </a:gridCol>
                <a:gridCol w="655891">
                  <a:extLst>
                    <a:ext uri="{9D8B030D-6E8A-4147-A177-3AD203B41FA5}">
                      <a16:colId xmlns:a16="http://schemas.microsoft.com/office/drawing/2014/main" val="3347946808"/>
                    </a:ext>
                  </a:extLst>
                </a:gridCol>
                <a:gridCol w="556721">
                  <a:extLst>
                    <a:ext uri="{9D8B030D-6E8A-4147-A177-3AD203B41FA5}">
                      <a16:colId xmlns:a16="http://schemas.microsoft.com/office/drawing/2014/main" val="2065527036"/>
                    </a:ext>
                  </a:extLst>
                </a:gridCol>
                <a:gridCol w="497151">
                  <a:extLst>
                    <a:ext uri="{9D8B030D-6E8A-4147-A177-3AD203B41FA5}">
                      <a16:colId xmlns:a16="http://schemas.microsoft.com/office/drawing/2014/main" val="2860353098"/>
                    </a:ext>
                  </a:extLst>
                </a:gridCol>
                <a:gridCol w="168676">
                  <a:extLst>
                    <a:ext uri="{9D8B030D-6E8A-4147-A177-3AD203B41FA5}">
                      <a16:colId xmlns:a16="http://schemas.microsoft.com/office/drawing/2014/main" val="3678592365"/>
                    </a:ext>
                  </a:extLst>
                </a:gridCol>
                <a:gridCol w="621437">
                  <a:extLst>
                    <a:ext uri="{9D8B030D-6E8A-4147-A177-3AD203B41FA5}">
                      <a16:colId xmlns:a16="http://schemas.microsoft.com/office/drawing/2014/main" val="3869033290"/>
                    </a:ext>
                  </a:extLst>
                </a:gridCol>
                <a:gridCol w="585926">
                  <a:extLst>
                    <a:ext uri="{9D8B030D-6E8A-4147-A177-3AD203B41FA5}">
                      <a16:colId xmlns:a16="http://schemas.microsoft.com/office/drawing/2014/main" val="3234592411"/>
                    </a:ext>
                  </a:extLst>
                </a:gridCol>
                <a:gridCol w="541538">
                  <a:extLst>
                    <a:ext uri="{9D8B030D-6E8A-4147-A177-3AD203B41FA5}">
                      <a16:colId xmlns:a16="http://schemas.microsoft.com/office/drawing/2014/main" val="1503824368"/>
                    </a:ext>
                  </a:extLst>
                </a:gridCol>
                <a:gridCol w="159798">
                  <a:extLst>
                    <a:ext uri="{9D8B030D-6E8A-4147-A177-3AD203B41FA5}">
                      <a16:colId xmlns:a16="http://schemas.microsoft.com/office/drawing/2014/main" val="667042228"/>
                    </a:ext>
                  </a:extLst>
                </a:gridCol>
                <a:gridCol w="506027">
                  <a:extLst>
                    <a:ext uri="{9D8B030D-6E8A-4147-A177-3AD203B41FA5}">
                      <a16:colId xmlns:a16="http://schemas.microsoft.com/office/drawing/2014/main" val="161965701"/>
                    </a:ext>
                  </a:extLst>
                </a:gridCol>
                <a:gridCol w="568171">
                  <a:extLst>
                    <a:ext uri="{9D8B030D-6E8A-4147-A177-3AD203B41FA5}">
                      <a16:colId xmlns:a16="http://schemas.microsoft.com/office/drawing/2014/main" val="677329065"/>
                    </a:ext>
                  </a:extLst>
                </a:gridCol>
              </a:tblGrid>
              <a:tr h="1681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ТУ/ДО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Обучающиеся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Учителя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717482"/>
                  </a:ext>
                </a:extLst>
              </a:tr>
              <a:tr h="328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учеников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Используют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учителей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Используют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68330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Северное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6436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4827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75,0%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555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68,5%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5207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74,5%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568370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Северо-Восточное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7911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5039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63,7%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58,3%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5415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63,3%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708874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Юго-Восточное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5547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3177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57,3%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407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54,1%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3397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57,1%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469650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Западное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23503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11559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49,2%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667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56,3%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12226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49,5%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546334"/>
                  </a:ext>
                </a:extLst>
              </a:tr>
              <a:tr h="2267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Южное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3385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1442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42,6%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46,9%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1572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42,9%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295336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Отрадненское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10799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3383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31,3%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41,8%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3667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31,9%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160658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Северо-Западное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9195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3842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41,8%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255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39,5%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4097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41,6%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523078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Центральное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15405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4610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29,9%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334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41,6%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4944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30,5%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624193"/>
                  </a:ext>
                </a:extLst>
              </a:tr>
              <a:tr h="2546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Юго-Западное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17207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3228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18,8%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335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31,1%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3563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19,5%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0927461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Самарское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11125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1416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12,7%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688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1496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12,7%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906342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Поволжское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31320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3410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1475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188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12,7%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3598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39027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 Самара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130097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11240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5476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388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7,1%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11628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8,6%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760558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Кинельское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10748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1541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14,3%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579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161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27,8%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1702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15,0%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200165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 Тольятти 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72894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3693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5,1%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3039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242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8,0%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3935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980978"/>
                  </a:ext>
                </a:extLst>
              </a:tr>
              <a:tr h="234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Тольяттинское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193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27,2%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12,9%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975931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D5EABF-4286-44A4-B46C-5DCBD06A7EEF}"/>
              </a:ext>
            </a:extLst>
          </p:cNvPr>
          <p:cNvSpPr/>
          <p:nvPr/>
        </p:nvSpPr>
        <p:spPr>
          <a:xfrm>
            <a:off x="7336178" y="5844227"/>
            <a:ext cx="1182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ЗАДАЧА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3C1B414-28AF-4435-9C78-56804848817E}"/>
              </a:ext>
            </a:extLst>
          </p:cNvPr>
          <p:cNvSpPr/>
          <p:nvPr/>
        </p:nvSpPr>
        <p:spPr>
          <a:xfrm>
            <a:off x="7336178" y="6153857"/>
            <a:ext cx="46233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Обеспечить достижение 25% уникальных пользователей в каждом ТУ/ДО в срок до 25.12.2026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309A1FD-D540-47EC-9144-D9B4137E2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399" y="58457"/>
            <a:ext cx="2061091" cy="58477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DDDE3DD-8EA7-414B-A482-5021348E7867}"/>
              </a:ext>
            </a:extLst>
          </p:cNvPr>
          <p:cNvSpPr/>
          <p:nvPr/>
        </p:nvSpPr>
        <p:spPr>
          <a:xfrm>
            <a:off x="218521" y="5889096"/>
            <a:ext cx="20780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err="1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Протокол_Методика</a:t>
            </a:r>
            <a:r>
              <a:rPr lang="ru-RU" sz="12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расчета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D14682-328E-4D79-9CCA-7EE733F11CF7}"/>
              </a:ext>
            </a:extLst>
          </p:cNvPr>
          <p:cNvSpPr txBox="1"/>
          <p:nvPr/>
        </p:nvSpPr>
        <p:spPr>
          <a:xfrm>
            <a:off x="2548416" y="5254385"/>
            <a:ext cx="2315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1-2 квартал 2026 года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C80597-ACB4-48B6-BC44-780FFC1863E7}"/>
              </a:ext>
            </a:extLst>
          </p:cNvPr>
          <p:cNvSpPr txBox="1"/>
          <p:nvPr/>
        </p:nvSpPr>
        <p:spPr>
          <a:xfrm>
            <a:off x="7766428" y="5254385"/>
            <a:ext cx="3211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 квартал 2026 года (сентябрь)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53773-0C6E-4373-9793-FD691FFD2952}"/>
              </a:ext>
            </a:extLst>
          </p:cNvPr>
          <p:cNvSpPr txBox="1"/>
          <p:nvPr/>
        </p:nvSpPr>
        <p:spPr>
          <a:xfrm>
            <a:off x="106529" y="553151"/>
            <a:ext cx="8209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/>
              <a:t>Согласно обновленной методике показатель рассчитывается в ФГИС КИ ежеквартально</a:t>
            </a:r>
          </a:p>
        </p:txBody>
      </p:sp>
      <p:sp>
        <p:nvSpPr>
          <p:cNvPr id="26" name="Google Shape;233;g20221d367c9_0_611">
            <a:extLst>
              <a:ext uri="{FF2B5EF4-FFF2-40B4-BE49-F238E27FC236}">
                <a16:creationId xmlns:a16="http://schemas.microsoft.com/office/drawing/2014/main" id="{FAA079BE-F1A5-4240-8CEA-29C76CC73FBF}"/>
              </a:ext>
            </a:extLst>
          </p:cNvPr>
          <p:cNvSpPr/>
          <p:nvPr/>
        </p:nvSpPr>
        <p:spPr>
          <a:xfrm rot="5400000">
            <a:off x="3283120" y="2030863"/>
            <a:ext cx="186246" cy="6315443"/>
          </a:xfrm>
          <a:prstGeom prst="rightBrace">
            <a:avLst>
              <a:gd name="adj1" fmla="val 50000"/>
              <a:gd name="adj2" fmla="val 50389"/>
            </a:avLst>
          </a:prstGeom>
          <a:noFill/>
          <a:ln w="3810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1653349-6F34-4F2A-8219-A30A91647217}"/>
              </a:ext>
            </a:extLst>
          </p:cNvPr>
          <p:cNvSpPr/>
          <p:nvPr/>
        </p:nvSpPr>
        <p:spPr>
          <a:xfrm>
            <a:off x="218521" y="6181286"/>
            <a:ext cx="19205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Выгрузка 01.09-06.10.2026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AC426E-3F98-48A8-8ED0-DAE141E09EDF}"/>
              </a:ext>
            </a:extLst>
          </p:cNvPr>
          <p:cNvSpPr txBox="1"/>
          <p:nvPr/>
        </p:nvSpPr>
        <p:spPr>
          <a:xfrm>
            <a:off x="2139047" y="5896350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u="sng" dirty="0">
                <a:solidFill>
                  <a:srgbClr val="0070C0"/>
                </a:solidFill>
              </a:rPr>
              <a:t>с. 192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5146A36-BC95-4F66-BA74-28982658B35F}"/>
              </a:ext>
            </a:extLst>
          </p:cNvPr>
          <p:cNvSpPr/>
          <p:nvPr/>
        </p:nvSpPr>
        <p:spPr>
          <a:xfrm>
            <a:off x="218521" y="6466222"/>
            <a:ext cx="59517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/>
              <a:t>Дашборд</a:t>
            </a:r>
            <a:r>
              <a:rPr lang="ru-RU" sz="1200" dirty="0"/>
              <a:t> по статистике потребления контента: </a:t>
            </a:r>
            <a:r>
              <a:rPr lang="ru-RU" sz="1200" dirty="0">
                <a:hlinkClick r:id="rId6"/>
              </a:rPr>
              <a:t>https://datalens.yandex/mq73zqdtuepq5</a:t>
            </a:r>
            <a:r>
              <a:rPr lang="ru-RU" sz="1200" dirty="0"/>
              <a:t>  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AD5D514-0E08-4EE6-A8F8-221D2C0EDE94}"/>
              </a:ext>
            </a:extLst>
          </p:cNvPr>
          <p:cNvSpPr/>
          <p:nvPr/>
        </p:nvSpPr>
        <p:spPr>
          <a:xfrm>
            <a:off x="7233311" y="5829173"/>
            <a:ext cx="4623312" cy="935004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161F7B3-9B67-4EA0-8520-2318255EFCC7}"/>
              </a:ext>
            </a:extLst>
          </p:cNvPr>
          <p:cNvSpPr/>
          <p:nvPr/>
        </p:nvSpPr>
        <p:spPr>
          <a:xfrm>
            <a:off x="3409026" y="1027034"/>
            <a:ext cx="115410" cy="41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36F7E0BC-803B-440D-A34B-84D3CCD14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51419"/>
              </p:ext>
            </p:extLst>
          </p:nvPr>
        </p:nvGraphicFramePr>
        <p:xfrm>
          <a:off x="6972394" y="1030008"/>
          <a:ext cx="4799396" cy="4029114"/>
        </p:xfrm>
        <a:graphic>
          <a:graphicData uri="http://schemas.openxmlformats.org/drawingml/2006/table">
            <a:tbl>
              <a:tblPr/>
              <a:tblGrid>
                <a:gridCol w="655891">
                  <a:extLst>
                    <a:ext uri="{9D8B030D-6E8A-4147-A177-3AD203B41FA5}">
                      <a16:colId xmlns:a16="http://schemas.microsoft.com/office/drawing/2014/main" val="2022205442"/>
                    </a:ext>
                  </a:extLst>
                </a:gridCol>
                <a:gridCol w="521416">
                  <a:extLst>
                    <a:ext uri="{9D8B030D-6E8A-4147-A177-3AD203B41FA5}">
                      <a16:colId xmlns:a16="http://schemas.microsoft.com/office/drawing/2014/main" val="1021113755"/>
                    </a:ext>
                  </a:extLst>
                </a:gridCol>
                <a:gridCol w="630314">
                  <a:extLst>
                    <a:ext uri="{9D8B030D-6E8A-4147-A177-3AD203B41FA5}">
                      <a16:colId xmlns:a16="http://schemas.microsoft.com/office/drawing/2014/main" val="2984036585"/>
                    </a:ext>
                  </a:extLst>
                </a:gridCol>
                <a:gridCol w="177554">
                  <a:extLst>
                    <a:ext uri="{9D8B030D-6E8A-4147-A177-3AD203B41FA5}">
                      <a16:colId xmlns:a16="http://schemas.microsoft.com/office/drawing/2014/main" val="3540647720"/>
                    </a:ext>
                  </a:extLst>
                </a:gridCol>
                <a:gridCol w="550415">
                  <a:extLst>
                    <a:ext uri="{9D8B030D-6E8A-4147-A177-3AD203B41FA5}">
                      <a16:colId xmlns:a16="http://schemas.microsoft.com/office/drawing/2014/main" val="3587952693"/>
                    </a:ext>
                  </a:extLst>
                </a:gridCol>
                <a:gridCol w="497150">
                  <a:extLst>
                    <a:ext uri="{9D8B030D-6E8A-4147-A177-3AD203B41FA5}">
                      <a16:colId xmlns:a16="http://schemas.microsoft.com/office/drawing/2014/main" val="2700508880"/>
                    </a:ext>
                  </a:extLst>
                </a:gridCol>
                <a:gridCol w="506027">
                  <a:extLst>
                    <a:ext uri="{9D8B030D-6E8A-4147-A177-3AD203B41FA5}">
                      <a16:colId xmlns:a16="http://schemas.microsoft.com/office/drawing/2014/main" val="2584041670"/>
                    </a:ext>
                  </a:extLst>
                </a:gridCol>
                <a:gridCol w="195308">
                  <a:extLst>
                    <a:ext uri="{9D8B030D-6E8A-4147-A177-3AD203B41FA5}">
                      <a16:colId xmlns:a16="http://schemas.microsoft.com/office/drawing/2014/main" val="2047518764"/>
                    </a:ext>
                  </a:extLst>
                </a:gridCol>
                <a:gridCol w="532661">
                  <a:extLst>
                    <a:ext uri="{9D8B030D-6E8A-4147-A177-3AD203B41FA5}">
                      <a16:colId xmlns:a16="http://schemas.microsoft.com/office/drawing/2014/main" val="2143739000"/>
                    </a:ext>
                  </a:extLst>
                </a:gridCol>
                <a:gridCol w="532660">
                  <a:extLst>
                    <a:ext uri="{9D8B030D-6E8A-4147-A177-3AD203B41FA5}">
                      <a16:colId xmlns:a16="http://schemas.microsoft.com/office/drawing/2014/main" val="366654431"/>
                    </a:ext>
                  </a:extLst>
                </a:gridCol>
              </a:tblGrid>
              <a:tr h="168112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Обучающиеся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Учителя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2727"/>
                  </a:ext>
                </a:extLst>
              </a:tr>
              <a:tr h="3282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учеников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Используют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учителей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Используют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Доля</a:t>
                      </a: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0633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555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452934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07134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407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859602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340989"/>
                  </a:ext>
                </a:extLst>
              </a:tr>
              <a:tr h="2267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608827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219119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162201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599706"/>
                  </a:ext>
                </a:extLst>
              </a:tr>
              <a:tr h="2546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1602695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688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314688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31399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1475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64319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130351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5476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965052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579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586689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3039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43371"/>
                  </a:ext>
                </a:extLst>
              </a:tr>
              <a:tr h="2347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4" marR="8304" marT="8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947061"/>
                  </a:ext>
                </a:extLst>
              </a:tr>
            </a:tbl>
          </a:graphicData>
        </a:graphic>
      </p:graphicFrame>
      <p:sp>
        <p:nvSpPr>
          <p:cNvPr id="19" name="Google Shape;233;g20221d367c9_0_611">
            <a:extLst>
              <a:ext uri="{FF2B5EF4-FFF2-40B4-BE49-F238E27FC236}">
                <a16:creationId xmlns:a16="http://schemas.microsoft.com/office/drawing/2014/main" id="{A556D703-5D1C-4BBB-AC21-383267BA1D12}"/>
              </a:ext>
            </a:extLst>
          </p:cNvPr>
          <p:cNvSpPr/>
          <p:nvPr/>
        </p:nvSpPr>
        <p:spPr>
          <a:xfrm rot="5400000">
            <a:off x="9300976" y="2783573"/>
            <a:ext cx="142232" cy="4799395"/>
          </a:xfrm>
          <a:prstGeom prst="rightBrace">
            <a:avLst>
              <a:gd name="adj1" fmla="val 50000"/>
              <a:gd name="adj2" fmla="val 50389"/>
            </a:avLst>
          </a:prstGeom>
          <a:noFill/>
          <a:ln w="3810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EDECC16-AF25-40D1-A1D0-0F2DFCEB8E52}"/>
              </a:ext>
            </a:extLst>
          </p:cNvPr>
          <p:cNvSpPr/>
          <p:nvPr/>
        </p:nvSpPr>
        <p:spPr>
          <a:xfrm>
            <a:off x="8790372" y="1053744"/>
            <a:ext cx="140563" cy="41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5585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18" y="950510"/>
            <a:ext cx="11185855" cy="5342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каталог — разные форматы для разных учебных задач</a:t>
            </a:r>
            <a:endParaRPr lang="en-US" sz="2800" dirty="0">
              <a:solidFill>
                <a:srgbClr val="6B8299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1828800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03399"/>
          </a:solidFill>
          <a:ln>
            <a:solidFill>
              <a:srgbClr val="003399"/>
            </a:solidFill>
          </a:ln>
        </p:spPr>
      </p:sp>
      <p:sp>
        <p:nvSpPr>
          <p:cNvPr id="6" name="Shape 4"/>
          <p:cNvSpPr/>
          <p:nvPr/>
        </p:nvSpPr>
        <p:spPr>
          <a:xfrm>
            <a:off x="630936" y="1956816"/>
            <a:ext cx="128016" cy="128016"/>
          </a:xfrm>
          <a:prstGeom prst="ellipse">
            <a:avLst/>
          </a:prstGeom>
          <a:solidFill>
            <a:schemeClr val="bg1"/>
          </a:solidFill>
          <a:ln/>
        </p:spPr>
      </p:sp>
      <p:sp>
        <p:nvSpPr>
          <p:cNvPr id="7" name="Text 5"/>
          <p:cNvSpPr/>
          <p:nvPr/>
        </p:nvSpPr>
        <p:spPr>
          <a:xfrm>
            <a:off x="1069848" y="1783080"/>
            <a:ext cx="3227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Цифровые уроки</a:t>
            </a:r>
            <a:endParaRPr lang="en-US" sz="1730" dirty="0"/>
          </a:p>
        </p:txBody>
      </p:sp>
      <p:sp>
        <p:nvSpPr>
          <p:cNvPr id="8" name="Shape 6"/>
          <p:cNvSpPr/>
          <p:nvPr/>
        </p:nvSpPr>
        <p:spPr>
          <a:xfrm>
            <a:off x="502920" y="2688336"/>
            <a:ext cx="3794760" cy="0"/>
          </a:xfrm>
          <a:prstGeom prst="line">
            <a:avLst/>
          </a:prstGeom>
          <a:noFill/>
          <a:ln w="12700">
            <a:solidFill>
              <a:srgbClr val="E1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02920" y="2816352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03399"/>
          </a:solidFill>
          <a:ln/>
        </p:spPr>
      </p:sp>
      <p:sp>
        <p:nvSpPr>
          <p:cNvPr id="10" name="Shape 8"/>
          <p:cNvSpPr/>
          <p:nvPr/>
        </p:nvSpPr>
        <p:spPr>
          <a:xfrm>
            <a:off x="630936" y="2944368"/>
            <a:ext cx="128016" cy="128016"/>
          </a:xfrm>
          <a:prstGeom prst="ellipse">
            <a:avLst/>
          </a:prstGeom>
          <a:solidFill>
            <a:schemeClr val="bg1"/>
          </a:solidFill>
          <a:ln/>
        </p:spPr>
      </p:sp>
      <p:sp>
        <p:nvSpPr>
          <p:cNvPr id="11" name="Text 9"/>
          <p:cNvSpPr/>
          <p:nvPr/>
        </p:nvSpPr>
        <p:spPr>
          <a:xfrm>
            <a:off x="1069848" y="2770632"/>
            <a:ext cx="3227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Интерактивные задания и тренажёры</a:t>
            </a:r>
            <a:endParaRPr lang="en-US" sz="1730" dirty="0"/>
          </a:p>
        </p:txBody>
      </p:sp>
      <p:sp>
        <p:nvSpPr>
          <p:cNvPr id="12" name="Shape 10"/>
          <p:cNvSpPr/>
          <p:nvPr/>
        </p:nvSpPr>
        <p:spPr>
          <a:xfrm>
            <a:off x="502920" y="3675888"/>
            <a:ext cx="3794760" cy="0"/>
          </a:xfrm>
          <a:prstGeom prst="line">
            <a:avLst/>
          </a:prstGeom>
          <a:noFill/>
          <a:ln w="12700">
            <a:solidFill>
              <a:srgbClr val="E1E7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3803904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03399"/>
          </a:solidFill>
          <a:ln/>
        </p:spPr>
      </p:sp>
      <p:sp>
        <p:nvSpPr>
          <p:cNvPr id="14" name="Shape 12"/>
          <p:cNvSpPr/>
          <p:nvPr/>
        </p:nvSpPr>
        <p:spPr>
          <a:xfrm>
            <a:off x="630936" y="3931920"/>
            <a:ext cx="128016" cy="128016"/>
          </a:xfrm>
          <a:prstGeom prst="ellipse">
            <a:avLst/>
          </a:prstGeom>
          <a:solidFill>
            <a:schemeClr val="bg1"/>
          </a:solidFill>
          <a:ln/>
        </p:spPr>
      </p:sp>
      <p:sp>
        <p:nvSpPr>
          <p:cNvPr id="15" name="Text 13"/>
          <p:cNvSpPr/>
          <p:nvPr/>
        </p:nvSpPr>
        <p:spPr>
          <a:xfrm>
            <a:off x="1069848" y="3758184"/>
            <a:ext cx="3227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Видеоматериалы и презентации</a:t>
            </a:r>
            <a:endParaRPr lang="en-US" sz="1730" dirty="0"/>
          </a:p>
        </p:txBody>
      </p:sp>
      <p:sp>
        <p:nvSpPr>
          <p:cNvPr id="16" name="Shape 14"/>
          <p:cNvSpPr/>
          <p:nvPr/>
        </p:nvSpPr>
        <p:spPr>
          <a:xfrm>
            <a:off x="502920" y="4663440"/>
            <a:ext cx="3794760" cy="0"/>
          </a:xfrm>
          <a:prstGeom prst="line">
            <a:avLst/>
          </a:prstGeom>
          <a:noFill/>
          <a:ln w="12700">
            <a:solidFill>
              <a:srgbClr val="E1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920" y="4791456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03399"/>
          </a:solidFill>
          <a:ln/>
        </p:spPr>
      </p:sp>
      <p:sp>
        <p:nvSpPr>
          <p:cNvPr id="18" name="Shape 16"/>
          <p:cNvSpPr/>
          <p:nvPr/>
        </p:nvSpPr>
        <p:spPr>
          <a:xfrm>
            <a:off x="630936" y="4919472"/>
            <a:ext cx="128016" cy="128016"/>
          </a:xfrm>
          <a:prstGeom prst="ellipse">
            <a:avLst/>
          </a:prstGeom>
          <a:solidFill>
            <a:schemeClr val="bg1"/>
          </a:solidFill>
          <a:ln/>
        </p:spPr>
      </p:sp>
      <p:sp>
        <p:nvSpPr>
          <p:cNvPr id="19" name="Text 17"/>
          <p:cNvSpPr/>
          <p:nvPr/>
        </p:nvSpPr>
        <p:spPr>
          <a:xfrm>
            <a:off x="1069848" y="4745736"/>
            <a:ext cx="3227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Виртуальные лаборатории</a:t>
            </a:r>
            <a:endParaRPr lang="en-US" sz="1730" dirty="0"/>
          </a:p>
        </p:txBody>
      </p:sp>
      <p:sp>
        <p:nvSpPr>
          <p:cNvPr id="20" name="Shape 18"/>
          <p:cNvSpPr/>
          <p:nvPr/>
        </p:nvSpPr>
        <p:spPr>
          <a:xfrm>
            <a:off x="502920" y="5650992"/>
            <a:ext cx="3794760" cy="0"/>
          </a:xfrm>
          <a:prstGeom prst="line">
            <a:avLst/>
          </a:prstGeom>
          <a:noFill/>
          <a:ln w="12700">
            <a:solidFill>
              <a:srgbClr val="E1E7E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5779008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03399"/>
          </a:solidFill>
          <a:ln/>
        </p:spPr>
      </p:sp>
      <p:sp>
        <p:nvSpPr>
          <p:cNvPr id="22" name="Shape 20"/>
          <p:cNvSpPr/>
          <p:nvPr/>
        </p:nvSpPr>
        <p:spPr>
          <a:xfrm>
            <a:off x="630936" y="5907024"/>
            <a:ext cx="128016" cy="128016"/>
          </a:xfrm>
          <a:prstGeom prst="ellipse">
            <a:avLst/>
          </a:prstGeom>
          <a:solidFill>
            <a:schemeClr val="bg1"/>
          </a:solidFill>
          <a:ln/>
        </p:spPr>
      </p:sp>
      <p:sp>
        <p:nvSpPr>
          <p:cNvPr id="23" name="Text 21"/>
          <p:cNvSpPr/>
          <p:nvPr/>
        </p:nvSpPr>
        <p:spPr>
          <a:xfrm>
            <a:off x="1069848" y="5733288"/>
            <a:ext cx="3227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Проверочные и самостоятельные работы</a:t>
            </a:r>
            <a:endParaRPr lang="en-US" sz="1730" dirty="0"/>
          </a:p>
        </p:txBody>
      </p:sp>
      <p:sp>
        <p:nvSpPr>
          <p:cNvPr id="24" name="Shape 22"/>
          <p:cNvSpPr/>
          <p:nvPr/>
        </p:nvSpPr>
        <p:spPr>
          <a:xfrm>
            <a:off x="5031518" y="1785033"/>
            <a:ext cx="6529546" cy="4434840"/>
          </a:xfrm>
          <a:prstGeom prst="roundRect">
            <a:avLst>
              <a:gd name="adj" fmla="val 5278"/>
            </a:avLst>
          </a:prstGeom>
          <a:solidFill>
            <a:srgbClr val="FFFFFF"/>
          </a:solidFill>
          <a:ln w="12700">
            <a:solidFill>
              <a:srgbClr val="E1E7EC"/>
            </a:solidFill>
            <a:prstDash val="solid"/>
          </a:ln>
          <a:effectLst>
            <a:outerShdw blurRad="101600" dist="25400" dir="5400000" algn="bl" rotWithShape="0">
              <a:srgbClr val="9AAAB8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360785" y="1990773"/>
            <a:ext cx="6248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Единый пользовательский сценарий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5360785" y="2626282"/>
            <a:ext cx="502920" cy="502920"/>
          </a:xfrm>
          <a:prstGeom prst="ellipse">
            <a:avLst/>
          </a:prstGeom>
          <a:solidFill>
            <a:srgbClr val="6B8299"/>
          </a:solidFill>
          <a:ln/>
        </p:spPr>
      </p:sp>
      <p:sp>
        <p:nvSpPr>
          <p:cNvPr id="27" name="Text 25"/>
          <p:cNvSpPr/>
          <p:nvPr/>
        </p:nvSpPr>
        <p:spPr>
          <a:xfrm>
            <a:off x="5360785" y="261713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6000865" y="2598850"/>
            <a:ext cx="56080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</a:t>
            </a:r>
            <a:endParaRPr lang="en-US" sz="1730" dirty="0"/>
          </a:p>
        </p:txBody>
      </p:sp>
      <p:sp>
        <p:nvSpPr>
          <p:cNvPr id="29" name="Text 27"/>
          <p:cNvSpPr/>
          <p:nvPr/>
        </p:nvSpPr>
        <p:spPr>
          <a:xfrm>
            <a:off x="6000865" y="2918890"/>
            <a:ext cx="56080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педагог или ученик заходит в сервис под своей ролью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607673" y="3129202"/>
            <a:ext cx="0" cy="338328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</a:ln>
        </p:spPr>
      </p:sp>
      <p:sp>
        <p:nvSpPr>
          <p:cNvPr id="31" name="Shape 29"/>
          <p:cNvSpPr/>
          <p:nvPr/>
        </p:nvSpPr>
        <p:spPr>
          <a:xfrm>
            <a:off x="5360785" y="3467530"/>
            <a:ext cx="502920" cy="502920"/>
          </a:xfrm>
          <a:prstGeom prst="ellipse">
            <a:avLst/>
          </a:prstGeom>
          <a:solidFill>
            <a:srgbClr val="6B8299"/>
          </a:solidFill>
          <a:ln/>
        </p:spPr>
      </p:sp>
      <p:sp>
        <p:nvSpPr>
          <p:cNvPr id="32" name="Text 30"/>
          <p:cNvSpPr/>
          <p:nvPr/>
        </p:nvSpPr>
        <p:spPr>
          <a:xfrm>
            <a:off x="5360785" y="345838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6000865" y="3440098"/>
            <a:ext cx="56080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Поиск</a:t>
            </a:r>
            <a:endParaRPr lang="en-US" sz="1730" dirty="0"/>
          </a:p>
        </p:txBody>
      </p:sp>
      <p:sp>
        <p:nvSpPr>
          <p:cNvPr id="34" name="Text 32"/>
          <p:cNvSpPr/>
          <p:nvPr/>
        </p:nvSpPr>
        <p:spPr>
          <a:xfrm>
            <a:off x="6000865" y="3760138"/>
            <a:ext cx="56080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 находится по предмету, классу и теме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5607673" y="3970450"/>
            <a:ext cx="0" cy="338328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5360785" y="4308778"/>
            <a:ext cx="502920" cy="502920"/>
          </a:xfrm>
          <a:prstGeom prst="ellipse">
            <a:avLst/>
          </a:prstGeom>
          <a:solidFill>
            <a:srgbClr val="6B8299"/>
          </a:solidFill>
          <a:ln/>
        </p:spPr>
      </p:sp>
      <p:sp>
        <p:nvSpPr>
          <p:cNvPr id="37" name="Text 35"/>
          <p:cNvSpPr/>
          <p:nvPr/>
        </p:nvSpPr>
        <p:spPr>
          <a:xfrm>
            <a:off x="5360785" y="429963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6000865" y="4281346"/>
            <a:ext cx="56080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Использование</a:t>
            </a:r>
            <a:endParaRPr lang="en-US" sz="1730" dirty="0"/>
          </a:p>
        </p:txBody>
      </p:sp>
      <p:sp>
        <p:nvSpPr>
          <p:cNvPr id="39" name="Text 37"/>
          <p:cNvSpPr/>
          <p:nvPr/>
        </p:nvSpPr>
        <p:spPr>
          <a:xfrm>
            <a:off x="6000865" y="4601386"/>
            <a:ext cx="56080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 применяется на уроке или дома</a:t>
            </a:r>
            <a:endParaRPr lang="en-US" sz="1400" dirty="0"/>
          </a:p>
        </p:txBody>
      </p:sp>
      <p:sp>
        <p:nvSpPr>
          <p:cNvPr id="40" name="Shape 38"/>
          <p:cNvSpPr/>
          <p:nvPr/>
        </p:nvSpPr>
        <p:spPr>
          <a:xfrm>
            <a:off x="5607673" y="4811698"/>
            <a:ext cx="0" cy="338328"/>
          </a:xfrm>
          <a:prstGeom prst="line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dash"/>
          </a:ln>
        </p:spPr>
      </p:sp>
      <p:sp>
        <p:nvSpPr>
          <p:cNvPr id="41" name="Shape 39"/>
          <p:cNvSpPr/>
          <p:nvPr/>
        </p:nvSpPr>
        <p:spPr>
          <a:xfrm>
            <a:off x="5360785" y="5150026"/>
            <a:ext cx="502920" cy="502920"/>
          </a:xfrm>
          <a:prstGeom prst="ellipse">
            <a:avLst/>
          </a:prstGeom>
          <a:solidFill>
            <a:srgbClr val="003399"/>
          </a:solidFill>
          <a:ln/>
        </p:spPr>
      </p:sp>
      <p:sp>
        <p:nvSpPr>
          <p:cNvPr id="42" name="Text 40"/>
          <p:cNvSpPr/>
          <p:nvPr/>
        </p:nvSpPr>
        <p:spPr>
          <a:xfrm>
            <a:off x="5360785" y="514088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50" dirty="0"/>
          </a:p>
        </p:txBody>
      </p:sp>
      <p:sp>
        <p:nvSpPr>
          <p:cNvPr id="43" name="Text 41"/>
          <p:cNvSpPr/>
          <p:nvPr/>
        </p:nvSpPr>
        <p:spPr>
          <a:xfrm>
            <a:off x="6000865" y="5122594"/>
            <a:ext cx="56080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3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</a:t>
            </a:r>
            <a:endParaRPr lang="en-US" sz="1730" dirty="0"/>
          </a:p>
        </p:txBody>
      </p:sp>
      <p:sp>
        <p:nvSpPr>
          <p:cNvPr id="44" name="Text 42"/>
          <p:cNvSpPr/>
          <p:nvPr/>
        </p:nvSpPr>
        <p:spPr>
          <a:xfrm>
            <a:off x="6000865" y="5442634"/>
            <a:ext cx="56080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выполнение фиксируется и доступно для анализа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502920" y="6400800"/>
            <a:ext cx="11185855" cy="0"/>
          </a:xfrm>
          <a:prstGeom prst="line">
            <a:avLst/>
          </a:prstGeom>
          <a:noFill/>
          <a:ln w="9525">
            <a:solidFill>
              <a:srgbClr val="E1E7EC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02920" y="6464808"/>
            <a:ext cx="107743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материалы Минцифры России, Минпросвещения России, АНО ВО «Университет Иннополис», 2026</a:t>
            </a:r>
            <a:endParaRPr lang="en-US" sz="1200" dirty="0"/>
          </a:p>
        </p:txBody>
      </p:sp>
      <p:sp>
        <p:nvSpPr>
          <p:cNvPr id="48" name="Text 2">
            <a:extLst>
              <a:ext uri="{FF2B5EF4-FFF2-40B4-BE49-F238E27FC236}">
                <a16:creationId xmlns:a16="http://schemas.microsoft.com/office/drawing/2014/main" id="{876DC377-4269-452D-95D3-259B3D14F2C0}"/>
              </a:ext>
            </a:extLst>
          </p:cNvPr>
          <p:cNvSpPr/>
          <p:nvPr/>
        </p:nvSpPr>
        <p:spPr>
          <a:xfrm>
            <a:off x="502918" y="140375"/>
            <a:ext cx="11185855" cy="4611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3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УБ ЦОК даёт школе единый источник проверенного образовательного контента</a:t>
            </a:r>
            <a:endParaRPr lang="en-US" sz="2500" dirty="0">
              <a:solidFill>
                <a:srgbClr val="003399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5EC7CE-0A13-4104-A7A6-7FE24C338FFA}"/>
              </a:ext>
            </a:extLst>
          </p:cNvPr>
          <p:cNvSpPr txBox="1"/>
          <p:nvPr/>
        </p:nvSpPr>
        <p:spPr>
          <a:xfrm>
            <a:off x="964734" y="3336972"/>
            <a:ext cx="2853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6B8299"/>
                </a:solidFill>
              </a:rPr>
              <a:t>(базовый и углубленный уровень)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AF653A5-A4F0-4CE0-9BDC-5956757403CB}"/>
              </a:ext>
            </a:extLst>
          </p:cNvPr>
          <p:cNvSpPr/>
          <p:nvPr/>
        </p:nvSpPr>
        <p:spPr>
          <a:xfrm>
            <a:off x="9107998" y="571632"/>
            <a:ext cx="30840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перечень ЭОР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19" y="0"/>
            <a:ext cx="11185855" cy="666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33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Пять шагов к работающему школьному сценарию</a:t>
            </a:r>
            <a:endParaRPr lang="en-US" sz="2800" dirty="0">
              <a:solidFill>
                <a:srgbClr val="003399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972281" y="854965"/>
            <a:ext cx="1005840" cy="1005840"/>
          </a:xfrm>
          <a:prstGeom prst="ellipse">
            <a:avLst/>
          </a:prstGeom>
          <a:solidFill>
            <a:srgbClr val="003399"/>
          </a:solidFill>
          <a:ln/>
        </p:spPr>
      </p:sp>
      <p:sp>
        <p:nvSpPr>
          <p:cNvPr id="6" name="Text 4"/>
          <p:cNvSpPr/>
          <p:nvPr/>
        </p:nvSpPr>
        <p:spPr>
          <a:xfrm>
            <a:off x="972281" y="845821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475487" y="1799082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78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Назначить ответственных</a:t>
            </a:r>
            <a:endParaRPr lang="en-US" sz="1780" dirty="0"/>
          </a:p>
        </p:txBody>
      </p:sp>
      <p:sp>
        <p:nvSpPr>
          <p:cNvPr id="8" name="Text 6"/>
          <p:cNvSpPr/>
          <p:nvPr/>
        </p:nvSpPr>
        <p:spPr>
          <a:xfrm>
            <a:off x="475487" y="2759202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администратор и методический координатор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474914" y="1239013"/>
            <a:ext cx="310896" cy="237744"/>
          </a:xfrm>
          <a:prstGeom prst="chevron">
            <a:avLst/>
          </a:prstGeom>
          <a:solidFill>
            <a:srgbClr val="C3CCD4"/>
          </a:solidFill>
          <a:ln/>
        </p:spPr>
      </p:sp>
      <p:sp>
        <p:nvSpPr>
          <p:cNvPr id="10" name="Shape 8"/>
          <p:cNvSpPr/>
          <p:nvPr/>
        </p:nvSpPr>
        <p:spPr>
          <a:xfrm>
            <a:off x="3282604" y="854965"/>
            <a:ext cx="1005840" cy="1005840"/>
          </a:xfrm>
          <a:prstGeom prst="ellipse">
            <a:avLst/>
          </a:prstGeom>
          <a:solidFill>
            <a:srgbClr val="003399"/>
          </a:solidFill>
          <a:ln/>
        </p:spPr>
      </p:sp>
      <p:sp>
        <p:nvSpPr>
          <p:cNvPr id="11" name="Text 9"/>
          <p:cNvSpPr/>
          <p:nvPr/>
        </p:nvSpPr>
        <p:spPr>
          <a:xfrm>
            <a:off x="3282604" y="845821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2783072" y="1822793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78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 роли и доступы</a:t>
            </a:r>
            <a:endParaRPr lang="en-US" sz="1780" dirty="0"/>
          </a:p>
        </p:txBody>
      </p:sp>
      <p:sp>
        <p:nvSpPr>
          <p:cNvPr id="13" name="Text 11"/>
          <p:cNvSpPr/>
          <p:nvPr/>
        </p:nvSpPr>
        <p:spPr>
          <a:xfrm>
            <a:off x="2783073" y="2661605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ЕСИА, роли, права пользователей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785237" y="1239013"/>
            <a:ext cx="310896" cy="237744"/>
          </a:xfrm>
          <a:prstGeom prst="chevron">
            <a:avLst/>
          </a:prstGeom>
          <a:solidFill>
            <a:srgbClr val="C3CCD4"/>
          </a:solidFill>
          <a:ln/>
        </p:spPr>
      </p:sp>
      <p:sp>
        <p:nvSpPr>
          <p:cNvPr id="15" name="Shape 13"/>
          <p:cNvSpPr/>
          <p:nvPr/>
        </p:nvSpPr>
        <p:spPr>
          <a:xfrm>
            <a:off x="5592927" y="854965"/>
            <a:ext cx="1005840" cy="1005840"/>
          </a:xfrm>
          <a:prstGeom prst="ellipse">
            <a:avLst/>
          </a:prstGeom>
          <a:solidFill>
            <a:srgbClr val="003399"/>
          </a:solidFill>
          <a:ln/>
        </p:spPr>
      </p:sp>
      <p:sp>
        <p:nvSpPr>
          <p:cNvPr id="16" name="Text 14"/>
          <p:cNvSpPr/>
          <p:nvPr/>
        </p:nvSpPr>
        <p:spPr>
          <a:xfrm>
            <a:off x="5592927" y="845821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300" dirty="0"/>
          </a:p>
        </p:txBody>
      </p:sp>
      <p:sp>
        <p:nvSpPr>
          <p:cNvPr id="17" name="Text 15"/>
          <p:cNvSpPr/>
          <p:nvPr/>
        </p:nvSpPr>
        <p:spPr>
          <a:xfrm>
            <a:off x="5096133" y="1799082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78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 качество данных</a:t>
            </a:r>
            <a:endParaRPr lang="en-US" sz="1780" dirty="0"/>
          </a:p>
        </p:txBody>
      </p:sp>
      <p:sp>
        <p:nvSpPr>
          <p:cNvPr id="18" name="Text 16"/>
          <p:cNvSpPr/>
          <p:nvPr/>
        </p:nvSpPr>
        <p:spPr>
          <a:xfrm>
            <a:off x="5096133" y="2759202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педагоги, ученики, расписание, классы, предметы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095560" y="1239013"/>
            <a:ext cx="310896" cy="237744"/>
          </a:xfrm>
          <a:prstGeom prst="chevron">
            <a:avLst/>
          </a:prstGeom>
          <a:solidFill>
            <a:srgbClr val="C3CCD4"/>
          </a:solidFill>
          <a:ln/>
        </p:spPr>
      </p:sp>
      <p:sp>
        <p:nvSpPr>
          <p:cNvPr id="20" name="Shape 18"/>
          <p:cNvSpPr/>
          <p:nvPr/>
        </p:nvSpPr>
        <p:spPr>
          <a:xfrm>
            <a:off x="7903250" y="854965"/>
            <a:ext cx="1005840" cy="1005840"/>
          </a:xfrm>
          <a:prstGeom prst="ellipse">
            <a:avLst/>
          </a:prstGeom>
          <a:solidFill>
            <a:srgbClr val="003399"/>
          </a:solidFill>
          <a:ln/>
        </p:spPr>
      </p:sp>
      <p:sp>
        <p:nvSpPr>
          <p:cNvPr id="21" name="Text 19"/>
          <p:cNvSpPr/>
          <p:nvPr/>
        </p:nvSpPr>
        <p:spPr>
          <a:xfrm>
            <a:off x="7903250" y="845821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300" dirty="0"/>
          </a:p>
        </p:txBody>
      </p:sp>
      <p:sp>
        <p:nvSpPr>
          <p:cNvPr id="22" name="Text 20"/>
          <p:cNvSpPr/>
          <p:nvPr/>
        </p:nvSpPr>
        <p:spPr>
          <a:xfrm>
            <a:off x="7406456" y="1799082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78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Выбрать стартовые классы и предметы</a:t>
            </a:r>
            <a:endParaRPr lang="en-US" sz="1780" dirty="0"/>
          </a:p>
        </p:txBody>
      </p:sp>
      <p:sp>
        <p:nvSpPr>
          <p:cNvPr id="23" name="Text 21"/>
          <p:cNvSpPr/>
          <p:nvPr/>
        </p:nvSpPr>
        <p:spPr>
          <a:xfrm>
            <a:off x="7433888" y="2643004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ru-RU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r>
              <a:rPr lang="ru-RU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предмет</a:t>
            </a:r>
            <a:r>
              <a:rPr lang="ru-RU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ов</a:t>
            </a: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для регулярной работы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9405883" y="1239013"/>
            <a:ext cx="310896" cy="237744"/>
          </a:xfrm>
          <a:prstGeom prst="chevron">
            <a:avLst/>
          </a:prstGeom>
          <a:solidFill>
            <a:srgbClr val="C3CCD4"/>
          </a:solidFill>
          <a:ln/>
        </p:spPr>
      </p:sp>
      <p:sp>
        <p:nvSpPr>
          <p:cNvPr id="25" name="Shape 23"/>
          <p:cNvSpPr/>
          <p:nvPr/>
        </p:nvSpPr>
        <p:spPr>
          <a:xfrm>
            <a:off x="10213573" y="854965"/>
            <a:ext cx="1005840" cy="1005840"/>
          </a:xfrm>
          <a:prstGeom prst="ellipse">
            <a:avLst/>
          </a:prstGeom>
          <a:solidFill>
            <a:srgbClr val="003399"/>
          </a:solidFill>
          <a:ln/>
        </p:spPr>
      </p:sp>
      <p:sp>
        <p:nvSpPr>
          <p:cNvPr id="26" name="Text 24"/>
          <p:cNvSpPr/>
          <p:nvPr/>
        </p:nvSpPr>
        <p:spPr>
          <a:xfrm>
            <a:off x="10213573" y="845821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300" dirty="0"/>
          </a:p>
        </p:txBody>
      </p:sp>
      <p:sp>
        <p:nvSpPr>
          <p:cNvPr id="27" name="Text 25"/>
          <p:cNvSpPr/>
          <p:nvPr/>
        </p:nvSpPr>
        <p:spPr>
          <a:xfrm>
            <a:off x="9744211" y="1793245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78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Провести назначения</a:t>
            </a:r>
            <a:endParaRPr lang="en-US" sz="1780" dirty="0"/>
          </a:p>
        </p:txBody>
      </p:sp>
      <p:sp>
        <p:nvSpPr>
          <p:cNvPr id="28" name="Text 26"/>
          <p:cNvSpPr/>
          <p:nvPr/>
        </p:nvSpPr>
        <p:spPr>
          <a:xfrm>
            <a:off x="9716778" y="2641876"/>
            <a:ext cx="194456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посмотреть первые результаты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10289958" y="4783516"/>
            <a:ext cx="2377440" cy="2377440"/>
          </a:xfrm>
          <a:prstGeom prst="ellipse">
            <a:avLst/>
          </a:prstGeom>
          <a:solidFill>
            <a:schemeClr val="accent1">
              <a:lumMod val="20000"/>
              <a:lumOff val="80000"/>
              <a:alpha val="45000"/>
            </a:schemeClr>
          </a:solidFill>
          <a:ln/>
        </p:spPr>
      </p:sp>
      <p:sp>
        <p:nvSpPr>
          <p:cNvPr id="32" name="Shape 30"/>
          <p:cNvSpPr/>
          <p:nvPr/>
        </p:nvSpPr>
        <p:spPr>
          <a:xfrm>
            <a:off x="502920" y="6400800"/>
            <a:ext cx="11185855" cy="0"/>
          </a:xfrm>
          <a:prstGeom prst="line">
            <a:avLst/>
          </a:prstGeom>
          <a:noFill/>
          <a:ln w="9525">
            <a:solidFill>
              <a:srgbClr val="E1E7E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02921" y="6464808"/>
            <a:ext cx="640960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материалы Минцифры России, Минпросвещения России, АНО ВО «Университет Иннополис», 2026</a:t>
            </a:r>
            <a:endParaRPr lang="en-US" sz="1050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5328F28-D0BD-4B75-A990-B3AC204DE37C}"/>
              </a:ext>
            </a:extLst>
          </p:cNvPr>
          <p:cNvSpPr/>
          <p:nvPr/>
        </p:nvSpPr>
        <p:spPr>
          <a:xfrm>
            <a:off x="502919" y="3891920"/>
            <a:ext cx="63061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Что проверить администратору до обращения в поддержку</a:t>
            </a:r>
          </a:p>
        </p:txBody>
      </p:sp>
      <p:sp>
        <p:nvSpPr>
          <p:cNvPr id="38" name="Text 37">
            <a:extLst>
              <a:ext uri="{FF2B5EF4-FFF2-40B4-BE49-F238E27FC236}">
                <a16:creationId xmlns:a16="http://schemas.microsoft.com/office/drawing/2014/main" id="{B2BDA335-DC63-4D2C-A9EB-E380D452BFEC}"/>
              </a:ext>
            </a:extLst>
          </p:cNvPr>
          <p:cNvSpPr/>
          <p:nvPr/>
        </p:nvSpPr>
        <p:spPr>
          <a:xfrm>
            <a:off x="972281" y="4296087"/>
            <a:ext cx="4144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Учётную запись на Госуслугах</a:t>
            </a:r>
            <a:endParaRPr lang="en-US" sz="1600" dirty="0"/>
          </a:p>
        </p:txBody>
      </p:sp>
      <p:sp>
        <p:nvSpPr>
          <p:cNvPr id="39" name="Text 38">
            <a:extLst>
              <a:ext uri="{FF2B5EF4-FFF2-40B4-BE49-F238E27FC236}">
                <a16:creationId xmlns:a16="http://schemas.microsoft.com/office/drawing/2014/main" id="{8067A75F-7225-4FAD-9A46-05AD1D1B815D}"/>
              </a:ext>
            </a:extLst>
          </p:cNvPr>
          <p:cNvSpPr/>
          <p:nvPr/>
        </p:nvSpPr>
        <p:spPr>
          <a:xfrm>
            <a:off x="972281" y="4655690"/>
            <a:ext cx="4144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2.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Назначенную роль в ФГИС «Моя школа»</a:t>
            </a:r>
            <a:endParaRPr lang="en-US" sz="1600" dirty="0"/>
          </a:p>
        </p:txBody>
      </p:sp>
      <p:sp>
        <p:nvSpPr>
          <p:cNvPr id="40" name="Text 39">
            <a:extLst>
              <a:ext uri="{FF2B5EF4-FFF2-40B4-BE49-F238E27FC236}">
                <a16:creationId xmlns:a16="http://schemas.microsoft.com/office/drawing/2014/main" id="{4E5A3F36-A291-419A-8BF6-4C8A4122B328}"/>
              </a:ext>
            </a:extLst>
          </p:cNvPr>
          <p:cNvSpPr/>
          <p:nvPr/>
        </p:nvSpPr>
        <p:spPr>
          <a:xfrm>
            <a:off x="972281" y="5046210"/>
            <a:ext cx="4144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3.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школы и педагога</a:t>
            </a:r>
            <a:endParaRPr lang="en-US" sz="1600" dirty="0"/>
          </a:p>
        </p:txBody>
      </p:sp>
      <p:sp>
        <p:nvSpPr>
          <p:cNvPr id="41" name="Text 40">
            <a:extLst>
              <a:ext uri="{FF2B5EF4-FFF2-40B4-BE49-F238E27FC236}">
                <a16:creationId xmlns:a16="http://schemas.microsoft.com/office/drawing/2014/main" id="{67F4B6F5-0BCC-4C98-8550-3527D966CC1B}"/>
              </a:ext>
            </a:extLst>
          </p:cNvPr>
          <p:cNvSpPr/>
          <p:nvPr/>
        </p:nvSpPr>
        <p:spPr>
          <a:xfrm>
            <a:off x="972281" y="5444024"/>
            <a:ext cx="4144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4.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Актуальность расписания</a:t>
            </a:r>
            <a:r>
              <a:rPr lang="ru-RU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</p:txBody>
      </p:sp>
      <p:sp>
        <p:nvSpPr>
          <p:cNvPr id="42" name="Text 41">
            <a:extLst>
              <a:ext uri="{FF2B5EF4-FFF2-40B4-BE49-F238E27FC236}">
                <a16:creationId xmlns:a16="http://schemas.microsoft.com/office/drawing/2014/main" id="{76A4EDEB-A5A9-4970-963B-BC2F4D690E57}"/>
              </a:ext>
            </a:extLst>
          </p:cNvPr>
          <p:cNvSpPr/>
          <p:nvPr/>
        </p:nvSpPr>
        <p:spPr>
          <a:xfrm>
            <a:off x="972281" y="5848191"/>
            <a:ext cx="4144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5.  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Передачу данных </a:t>
            </a:r>
            <a:r>
              <a:rPr lang="en-US" sz="16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из</a:t>
            </a: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РГИС/ЭЖД</a:t>
            </a:r>
            <a:endParaRPr lang="en-US" sz="16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ACC1B4A5-425F-4AFC-9495-009E2528AF38}"/>
              </a:ext>
            </a:extLst>
          </p:cNvPr>
          <p:cNvSpPr/>
          <p:nvPr/>
        </p:nvSpPr>
        <p:spPr>
          <a:xfrm>
            <a:off x="7406456" y="3925427"/>
            <a:ext cx="4314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Нужна инструкция? Всё собрано здесь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0C76982F-D69E-4127-A71C-762027D1AEAA}"/>
              </a:ext>
            </a:extLst>
          </p:cNvPr>
          <p:cNvGrpSpPr/>
          <p:nvPr/>
        </p:nvGrpSpPr>
        <p:grpSpPr>
          <a:xfrm>
            <a:off x="7556819" y="4403548"/>
            <a:ext cx="1821632" cy="1745580"/>
            <a:chOff x="8841995" y="3127246"/>
            <a:chExt cx="1661021" cy="1656269"/>
          </a:xfrm>
        </p:grpSpPr>
        <p:sp>
          <p:nvSpPr>
            <p:cNvPr id="44" name="Shape 3">
              <a:extLst>
                <a:ext uri="{FF2B5EF4-FFF2-40B4-BE49-F238E27FC236}">
                  <a16:creationId xmlns:a16="http://schemas.microsoft.com/office/drawing/2014/main" id="{14D06204-8B94-4C87-BE2F-52AA913812C5}"/>
                </a:ext>
              </a:extLst>
            </p:cNvPr>
            <p:cNvSpPr/>
            <p:nvPr/>
          </p:nvSpPr>
          <p:spPr>
            <a:xfrm>
              <a:off x="8841995" y="3127246"/>
              <a:ext cx="1661021" cy="1656269"/>
            </a:xfrm>
            <a:prstGeom prst="roundRect">
              <a:avLst>
                <a:gd name="adj" fmla="val 5539"/>
              </a:avLst>
            </a:prstGeom>
            <a:solidFill>
              <a:srgbClr val="FFFFFF"/>
            </a:solidFill>
            <a:ln w="12700">
              <a:solidFill>
                <a:srgbClr val="E1E7EC"/>
              </a:solidFill>
              <a:prstDash val="solid"/>
            </a:ln>
            <a:effectLst>
              <a:outerShdw blurRad="101600" dist="25400" dir="5400000" algn="bl" rotWithShape="0">
                <a:srgbClr val="9AAAB8">
                  <a:alpha val="18000"/>
                </a:srgbClr>
              </a:outerShdw>
            </a:effectLst>
          </p:spPr>
        </p:sp>
        <p:pic>
          <p:nvPicPr>
            <p:cNvPr id="45" name="Image 0" descr="/home/claude/work/crops/qr_instructions.png">
              <a:extLst>
                <a:ext uri="{FF2B5EF4-FFF2-40B4-BE49-F238E27FC236}">
                  <a16:creationId xmlns:a16="http://schemas.microsoft.com/office/drawing/2014/main" id="{B7C26E3D-E24B-494C-A365-7DCCFF3D0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67830" y="3248774"/>
              <a:ext cx="1448273" cy="1448273"/>
            </a:xfrm>
            <a:prstGeom prst="rect">
              <a:avLst/>
            </a:prstGeom>
          </p:spPr>
        </p:pic>
      </p:grpSp>
      <p:sp>
        <p:nvSpPr>
          <p:cNvPr id="46" name="Text 4">
            <a:extLst>
              <a:ext uri="{FF2B5EF4-FFF2-40B4-BE49-F238E27FC236}">
                <a16:creationId xmlns:a16="http://schemas.microsoft.com/office/drawing/2014/main" id="{2FC4082A-D8F9-4B8B-8087-4CB0A3D61EFA}"/>
              </a:ext>
            </a:extLst>
          </p:cNvPr>
          <p:cNvSpPr/>
          <p:nvPr/>
        </p:nvSpPr>
        <p:spPr>
          <a:xfrm>
            <a:off x="9582871" y="5042248"/>
            <a:ext cx="2097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Официальные инструкции</a:t>
            </a:r>
            <a:endParaRPr lang="ru-RU" sz="1400" b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ФГИС «Моя школа»</a:t>
            </a:r>
            <a:endParaRPr lang="en-US" sz="1400" dirty="0"/>
          </a:p>
        </p:txBody>
      </p:sp>
      <p:sp>
        <p:nvSpPr>
          <p:cNvPr id="47" name="Text 5">
            <a:extLst>
              <a:ext uri="{FF2B5EF4-FFF2-40B4-BE49-F238E27FC236}">
                <a16:creationId xmlns:a16="http://schemas.microsoft.com/office/drawing/2014/main" id="{03AF01AE-C9ED-4FE1-A4B5-A466E53479DE}"/>
              </a:ext>
            </a:extLst>
          </p:cNvPr>
          <p:cNvSpPr/>
          <p:nvPr/>
        </p:nvSpPr>
        <p:spPr>
          <a:xfrm>
            <a:off x="9516454" y="5626904"/>
            <a:ext cx="2548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myschool.eduprosvet.ru/data/instructions/</a:t>
            </a:r>
            <a:r>
              <a:rPr lang="ru-RU" sz="11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endParaRPr lang="en-US" sz="1100" b="1" dirty="0"/>
          </a:p>
        </p:txBody>
      </p:sp>
      <p:sp>
        <p:nvSpPr>
          <p:cNvPr id="49" name="Shape 30">
            <a:extLst>
              <a:ext uri="{FF2B5EF4-FFF2-40B4-BE49-F238E27FC236}">
                <a16:creationId xmlns:a16="http://schemas.microsoft.com/office/drawing/2014/main" id="{63673DBB-C5BC-4FC3-B652-91219FF99F11}"/>
              </a:ext>
            </a:extLst>
          </p:cNvPr>
          <p:cNvSpPr/>
          <p:nvPr/>
        </p:nvSpPr>
        <p:spPr>
          <a:xfrm>
            <a:off x="475486" y="3765042"/>
            <a:ext cx="11185855" cy="0"/>
          </a:xfrm>
          <a:prstGeom prst="line">
            <a:avLst/>
          </a:prstGeom>
          <a:noFill/>
          <a:ln w="9525">
            <a:solidFill>
              <a:srgbClr val="E1E7EC"/>
            </a:solidFill>
            <a:prstDash val="solid"/>
          </a:ln>
        </p:spPr>
      </p:sp>
      <p:sp>
        <p:nvSpPr>
          <p:cNvPr id="50" name="Text 19">
            <a:extLst>
              <a:ext uri="{FF2B5EF4-FFF2-40B4-BE49-F238E27FC236}">
                <a16:creationId xmlns:a16="http://schemas.microsoft.com/office/drawing/2014/main" id="{B6099870-2EC0-4EF2-8BDE-628A3AEF89CE}"/>
              </a:ext>
            </a:extLst>
          </p:cNvPr>
          <p:cNvSpPr/>
          <p:nvPr/>
        </p:nvSpPr>
        <p:spPr>
          <a:xfrm>
            <a:off x="7630136" y="6456872"/>
            <a:ext cx="37726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QR-код проверен и декодирован. Источник: официальный портал ФГИС «Моя школа», раздел «Инструкции», 2026</a:t>
            </a:r>
            <a:endParaRPr lang="en-US" sz="10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6D1C85-C43E-4DEC-B12C-4756B695DE18}"/>
              </a:ext>
            </a:extLst>
          </p:cNvPr>
          <p:cNvSpPr txBox="1"/>
          <p:nvPr/>
        </p:nvSpPr>
        <p:spPr>
          <a:xfrm>
            <a:off x="9744211" y="157896"/>
            <a:ext cx="1995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Напоминаем!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4DC94A-6466-4D19-9C45-7B73B29FF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1" y="841687"/>
            <a:ext cx="6324280" cy="459716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E25FE6E-59EE-4134-9485-ABD5590F061D}"/>
              </a:ext>
            </a:extLst>
          </p:cNvPr>
          <p:cNvSpPr/>
          <p:nvPr/>
        </p:nvSpPr>
        <p:spPr>
          <a:xfrm>
            <a:off x="84411" y="87071"/>
            <a:ext cx="118005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3399"/>
                </a:solidFill>
              </a:rPr>
              <a:t>Цифровой образовательный контент углублённого уровня на УБ ЦОК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90722B49-0F32-4736-B258-0391182D1604}"/>
              </a:ext>
            </a:extLst>
          </p:cNvPr>
          <p:cNvSpPr/>
          <p:nvPr/>
        </p:nvSpPr>
        <p:spPr>
          <a:xfrm>
            <a:off x="5763122" y="1801114"/>
            <a:ext cx="633604" cy="411061"/>
          </a:xfrm>
          <a:prstGeom prst="ellipse">
            <a:avLst/>
          </a:prstGeom>
          <a:noFill/>
          <a:ln w="28575">
            <a:solidFill>
              <a:srgbClr val="073B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6E2E95-CF94-43D4-91D2-12E905C57C24}"/>
              </a:ext>
            </a:extLst>
          </p:cNvPr>
          <p:cNvSpPr txBox="1"/>
          <p:nvPr/>
        </p:nvSpPr>
        <p:spPr>
          <a:xfrm>
            <a:off x="2523155" y="1246003"/>
            <a:ext cx="417067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3399"/>
                </a:solidFill>
              </a:rPr>
              <a:t>Через кнопку «фильтр» можно выбрать платформу-разработчика (поставщика) контента</a:t>
            </a:r>
          </a:p>
        </p:txBody>
      </p:sp>
      <p:sp>
        <p:nvSpPr>
          <p:cNvPr id="33" name="Стрелка: вправо 32">
            <a:extLst>
              <a:ext uri="{FF2B5EF4-FFF2-40B4-BE49-F238E27FC236}">
                <a16:creationId xmlns:a16="http://schemas.microsoft.com/office/drawing/2014/main" id="{7A5A76B2-8C77-4A2B-B34C-2776EF534302}"/>
              </a:ext>
            </a:extLst>
          </p:cNvPr>
          <p:cNvSpPr/>
          <p:nvPr/>
        </p:nvSpPr>
        <p:spPr>
          <a:xfrm rot="2274449">
            <a:off x="5613487" y="1683420"/>
            <a:ext cx="190495" cy="231075"/>
          </a:xfrm>
          <a:prstGeom prst="rightArrow">
            <a:avLst/>
          </a:prstGeom>
          <a:solidFill>
            <a:srgbClr val="073BE6"/>
          </a:solidFill>
          <a:ln>
            <a:solidFill>
              <a:srgbClr val="073B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E89FFB-EA02-4110-AEEC-E455793525EF}"/>
              </a:ext>
            </a:extLst>
          </p:cNvPr>
          <p:cNvSpPr txBox="1"/>
          <p:nvPr/>
        </p:nvSpPr>
        <p:spPr>
          <a:xfrm>
            <a:off x="7137558" y="1300675"/>
            <a:ext cx="530342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3399"/>
                </a:solidFill>
              </a:rPr>
              <a:t>ЯНДЕКС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3399"/>
                </a:solidFill>
              </a:rPr>
              <a:t>ЯКласс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3399"/>
                </a:solidFill>
              </a:rPr>
              <a:t>Просвещение (Издательство «Просвещение»)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3399"/>
                </a:solidFill>
              </a:rPr>
              <a:t>Государственный университет просвещения                (Академия Минпросвещения России)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3399"/>
                </a:solidFill>
              </a:rPr>
              <a:t>Облако знаний (Физикон и Физикон Лаб)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003399"/>
                </a:solidFill>
              </a:rPr>
              <a:t>ООО "Мобильное электронное образование" (МЭО)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87D072B-54B7-4F03-B033-0E6FDBE145B0}"/>
              </a:ext>
            </a:extLst>
          </p:cNvPr>
          <p:cNvGrpSpPr/>
          <p:nvPr/>
        </p:nvGrpSpPr>
        <p:grpSpPr>
          <a:xfrm>
            <a:off x="6773574" y="754604"/>
            <a:ext cx="5079048" cy="523220"/>
            <a:chOff x="6748634" y="577898"/>
            <a:chExt cx="5136391" cy="449942"/>
          </a:xfrm>
        </p:grpSpPr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011F493A-01E0-44BD-B284-6122CF20B570}"/>
                </a:ext>
              </a:extLst>
            </p:cNvPr>
            <p:cNvSpPr/>
            <p:nvPr/>
          </p:nvSpPr>
          <p:spPr>
            <a:xfrm>
              <a:off x="6748634" y="577898"/>
              <a:ext cx="5136391" cy="449942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E83E153-FFDE-4721-845E-DF9C32A89861}"/>
                </a:ext>
              </a:extLst>
            </p:cNvPr>
            <p:cNvSpPr txBox="1"/>
            <p:nvPr/>
          </p:nvSpPr>
          <p:spPr>
            <a:xfrm>
              <a:off x="6836569" y="675982"/>
              <a:ext cx="5016053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sz="1600" b="1" dirty="0">
                  <a:solidFill>
                    <a:srgbClr val="003399"/>
                  </a:solidFill>
                </a:rPr>
                <a:t>Поставщики контента углублённого уровня на УБ ЦОК</a:t>
              </a:r>
            </a:p>
          </p:txBody>
        </p:sp>
      </p:grp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AF6F9DA-8E5B-4E82-9C26-6855B1BFE72E}"/>
              </a:ext>
            </a:extLst>
          </p:cNvPr>
          <p:cNvSpPr/>
          <p:nvPr/>
        </p:nvSpPr>
        <p:spPr>
          <a:xfrm>
            <a:off x="6804166" y="1474495"/>
            <a:ext cx="5048456" cy="1954506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D1851F-9965-4FB9-8A90-EB8BF8D9BC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4"/>
          <a:stretch/>
        </p:blipFill>
        <p:spPr>
          <a:xfrm>
            <a:off x="6096000" y="3351678"/>
            <a:ext cx="6164062" cy="356144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71141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 descr="Логотип МЭО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" y="457200"/>
            <a:ext cx="2176272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/>
        </p:nvSpPr>
        <p:spPr>
          <a:xfrm>
            <a:off x="548640" y="1737360"/>
            <a:ext cx="841248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None/>
            </a:pPr>
            <a:r>
              <a:rPr lang="en-US" sz="38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Углублённое</a:t>
            </a:r>
            <a:r>
              <a:rPr lang="en-US" sz="3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изучение</a:t>
            </a:r>
            <a:r>
              <a:rPr lang="en-US" sz="3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математики</a:t>
            </a:r>
            <a:r>
              <a:rPr lang="en-US" sz="3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8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биологии</a:t>
            </a:r>
            <a:r>
              <a:rPr lang="en-US" sz="3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38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химии</a:t>
            </a:r>
            <a:endParaRPr sz="38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None/>
            </a:pPr>
            <a:r>
              <a:rPr lang="en-US" sz="38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 5–9 </a:t>
            </a:r>
            <a:r>
              <a:rPr lang="en-US" sz="3800" b="1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классах</a:t>
            </a:r>
            <a:endParaRPr sz="3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548640" y="3611880"/>
            <a:ext cx="786384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D3F5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Примеры</a:t>
            </a:r>
            <a:r>
              <a:rPr lang="en-US" sz="1800" b="0" i="0" u="none" strike="noStrike" cap="none" dirty="0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заданий</a:t>
            </a:r>
            <a:r>
              <a:rPr lang="en-US" sz="1800" b="0" i="0" u="none" strike="noStrike" cap="none" dirty="0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электронных</a:t>
            </a:r>
            <a:r>
              <a:rPr lang="en-US" sz="1800" b="0" i="0" u="none" strike="noStrike" cap="none" dirty="0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образовательных</a:t>
            </a:r>
            <a:r>
              <a:rPr lang="en-US" sz="1800" b="0" i="0" u="none" strike="noStrike" cap="none" dirty="0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ресурсов</a:t>
            </a:r>
            <a:r>
              <a:rPr lang="en-US" sz="1800" b="0" i="0" u="none" strike="noStrike" cap="none" dirty="0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 МЭО в </a:t>
            </a:r>
            <a:r>
              <a:rPr lang="en-US" sz="1800" dirty="0">
                <a:solidFill>
                  <a:srgbClr val="C9D3F5"/>
                </a:solidFill>
              </a:rPr>
              <a:t>«</a:t>
            </a:r>
            <a:r>
              <a:rPr lang="en-US" sz="1800" dirty="0" err="1">
                <a:solidFill>
                  <a:srgbClr val="C9D3F5"/>
                </a:solidFill>
              </a:rPr>
              <a:t>Универсальной</a:t>
            </a:r>
            <a:r>
              <a:rPr lang="en-US" sz="1800" dirty="0">
                <a:solidFill>
                  <a:srgbClr val="C9D3F5"/>
                </a:solidFill>
              </a:rPr>
              <a:t> </a:t>
            </a:r>
            <a:r>
              <a:rPr lang="en-US" sz="1800" dirty="0" err="1">
                <a:solidFill>
                  <a:srgbClr val="C9D3F5"/>
                </a:solidFill>
              </a:rPr>
              <a:t>библиотеке</a:t>
            </a:r>
            <a:r>
              <a:rPr lang="en-US" sz="1800" dirty="0">
                <a:solidFill>
                  <a:srgbClr val="C9D3F5"/>
                </a:solidFill>
              </a:rPr>
              <a:t> </a:t>
            </a:r>
            <a:r>
              <a:rPr lang="en-US" sz="1800" dirty="0" err="1">
                <a:solidFill>
                  <a:srgbClr val="C9D3F5"/>
                </a:solidFill>
              </a:rPr>
              <a:t>цифрового</a:t>
            </a:r>
            <a:r>
              <a:rPr lang="en-US" sz="1800" dirty="0">
                <a:solidFill>
                  <a:srgbClr val="C9D3F5"/>
                </a:solidFill>
              </a:rPr>
              <a:t> </a:t>
            </a:r>
            <a:r>
              <a:rPr lang="en-US" sz="1800" dirty="0" err="1">
                <a:solidFill>
                  <a:srgbClr val="C9D3F5"/>
                </a:solidFill>
              </a:rPr>
              <a:t>образовательного</a:t>
            </a:r>
            <a:r>
              <a:rPr lang="en-US" sz="1800" dirty="0">
                <a:solidFill>
                  <a:srgbClr val="C9D3F5"/>
                </a:solidFill>
              </a:rPr>
              <a:t> </a:t>
            </a:r>
            <a:r>
              <a:rPr lang="en-US" sz="1800" dirty="0" err="1">
                <a:solidFill>
                  <a:srgbClr val="C9D3F5"/>
                </a:solidFill>
              </a:rPr>
              <a:t>контента</a:t>
            </a:r>
            <a:r>
              <a:rPr lang="en-US" sz="1800" dirty="0">
                <a:solidFill>
                  <a:srgbClr val="C9D3F5"/>
                </a:solidFill>
              </a:rPr>
              <a:t>» </a:t>
            </a:r>
            <a:endParaRPr sz="1800" dirty="0">
              <a:solidFill>
                <a:srgbClr val="C9D3F5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D3F5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во</a:t>
            </a:r>
            <a:r>
              <a:rPr lang="en-US" sz="1800" b="0" i="0" u="none" strike="noStrike" cap="none" dirty="0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 ФГИС «</a:t>
            </a:r>
            <a:r>
              <a:rPr lang="en-US" sz="1800" b="0" i="0" u="none" strike="noStrike" cap="none" dirty="0" err="1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Моя</a:t>
            </a:r>
            <a:r>
              <a:rPr lang="en-US" sz="1800" b="0" i="0" u="none" strike="noStrike" cap="none" dirty="0">
                <a:solidFill>
                  <a:srgbClr val="C9D3F5"/>
                </a:solidFill>
                <a:latin typeface="Arial"/>
                <a:ea typeface="Arial"/>
                <a:cs typeface="Arial"/>
                <a:sym typeface="Arial"/>
              </a:rPr>
              <a:t> школа»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548640" y="4892040"/>
            <a:ext cx="1691640" cy="438912"/>
          </a:xfrm>
          <a:prstGeom prst="roundRect">
            <a:avLst>
              <a:gd name="adj" fmla="val 50000"/>
            </a:avLst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/>
          <p:nvPr/>
        </p:nvSpPr>
        <p:spPr>
          <a:xfrm>
            <a:off x="548640" y="4892040"/>
            <a:ext cx="169164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Математика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2423160" y="4892040"/>
            <a:ext cx="1691640" cy="438912"/>
          </a:xfrm>
          <a:prstGeom prst="roundRect">
            <a:avLst>
              <a:gd name="adj" fmla="val 50000"/>
            </a:avLst>
          </a:prstGeom>
          <a:solidFill>
            <a:srgbClr val="1E9E5A"/>
          </a:solidFill>
          <a:ln w="12700" cap="flat" cmpd="sng">
            <a:solidFill>
              <a:srgbClr val="1E9E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/>
          <p:nvPr/>
        </p:nvSpPr>
        <p:spPr>
          <a:xfrm>
            <a:off x="2423160" y="4892040"/>
            <a:ext cx="169164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Биология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4297680" y="4892040"/>
            <a:ext cx="1691640" cy="438912"/>
          </a:xfrm>
          <a:prstGeom prst="roundRect">
            <a:avLst>
              <a:gd name="adj" fmla="val 50000"/>
            </a:avLst>
          </a:prstGeom>
          <a:solidFill>
            <a:srgbClr val="D9622B"/>
          </a:solidFill>
          <a:ln w="12700" cap="flat" cmpd="sng">
            <a:solidFill>
              <a:srgbClr val="D962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 txBox="1"/>
          <p:nvPr/>
        </p:nvSpPr>
        <p:spPr>
          <a:xfrm>
            <a:off x="4297680" y="4892040"/>
            <a:ext cx="169164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Химия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548640" y="612648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E9BC7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8E9BC7"/>
                </a:solidFill>
                <a:latin typeface="Arial"/>
                <a:ea typeface="Arial"/>
                <a:cs typeface="Arial"/>
                <a:sym typeface="Arial"/>
              </a:rPr>
              <a:t>ООО «Мобильное Электронное Образование»  ·  2026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131493-9B85-4708-B260-53972BC466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00"/>
          <a:stretch/>
        </p:blipFill>
        <p:spPr>
          <a:xfrm>
            <a:off x="0" y="566"/>
            <a:ext cx="8412480" cy="68568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100229-2750-4AAA-9735-1D32A4A1E8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548"/>
          <a:stretch/>
        </p:blipFill>
        <p:spPr>
          <a:xfrm>
            <a:off x="5305592" y="72686"/>
            <a:ext cx="6762417" cy="145436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/>
        </p:nvSpPr>
        <p:spPr>
          <a:xfrm>
            <a:off x="457200" y="795528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ЭОР МЭО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дают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углублённого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изучения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предметов</a:t>
            </a: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457200" y="1481328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Задания в составе уроков УБ ЦОК, ориентированные на обучающихся с повышенной учебной мотивацией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457200" y="2057400"/>
            <a:ext cx="2679192" cy="2788920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731520" y="2331720"/>
            <a:ext cx="502920" cy="502920"/>
          </a:xfrm>
          <a:prstGeom prst="ellipse">
            <a:avLst/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731520" y="23317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 txBox="1"/>
          <p:nvPr/>
        </p:nvSpPr>
        <p:spPr>
          <a:xfrm>
            <a:off x="731520" y="2971800"/>
            <a:ext cx="2130552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Содержание за рамками базового уровня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 txBox="1"/>
          <p:nvPr/>
        </p:nvSpPr>
        <p:spPr>
          <a:xfrm>
            <a:off x="731520" y="3794760"/>
            <a:ext cx="2130552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250"/>
              <a:buFont typeface="Arial"/>
              <a:buNone/>
            </a:pPr>
            <a:r>
              <a:rPr lang="en-US" sz="125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Понятия, методы и терминология, которые на базовом уровне не изучаются или изучаются позже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3319272" y="2057400"/>
            <a:ext cx="2679192" cy="2788920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3593592" y="2331720"/>
            <a:ext cx="502920" cy="502920"/>
          </a:xfrm>
          <a:prstGeom prst="ellipse">
            <a:avLst/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 txBox="1"/>
          <p:nvPr/>
        </p:nvSpPr>
        <p:spPr>
          <a:xfrm>
            <a:off x="3593592" y="23317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3593592" y="2971800"/>
            <a:ext cx="2130552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Олимпиадный и экзаменационный формат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 txBox="1"/>
          <p:nvPr/>
        </p:nvSpPr>
        <p:spPr>
          <a:xfrm>
            <a:off x="3593592" y="3794760"/>
            <a:ext cx="2130552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250"/>
              <a:buFont typeface="Arial"/>
              <a:buNone/>
            </a:pPr>
            <a:r>
              <a:rPr lang="en-US" sz="125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Задачи уровня школьных олимпиад, заданий второй части ОГЭ и экзаменов 11 класса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6181344" y="2057400"/>
            <a:ext cx="2679192" cy="2788920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6455664" y="2331720"/>
            <a:ext cx="502920" cy="502920"/>
          </a:xfrm>
          <a:prstGeom prst="ellipse">
            <a:avLst/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 txBox="1"/>
          <p:nvPr/>
        </p:nvSpPr>
        <p:spPr>
          <a:xfrm>
            <a:off x="6455664" y="23317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 txBox="1"/>
          <p:nvPr/>
        </p:nvSpPr>
        <p:spPr>
          <a:xfrm>
            <a:off x="6455664" y="2971800"/>
            <a:ext cx="2130552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Межпредметная интеграция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 txBox="1"/>
          <p:nvPr/>
        </p:nvSpPr>
        <p:spPr>
          <a:xfrm>
            <a:off x="6455664" y="3794760"/>
            <a:ext cx="2130552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250"/>
              <a:buFont typeface="Arial"/>
              <a:buNone/>
            </a:pPr>
            <a:r>
              <a:rPr lang="en-US" sz="125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Химия и физика, биология и физика, математика и экономика: задачи требуют переноса знаний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9043416" y="2057400"/>
            <a:ext cx="2679192" cy="2788920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9317736" y="2331720"/>
            <a:ext cx="502920" cy="502920"/>
          </a:xfrm>
          <a:prstGeom prst="ellipse">
            <a:avLst/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 txBox="1"/>
          <p:nvPr/>
        </p:nvSpPr>
        <p:spPr>
          <a:xfrm>
            <a:off x="9317736" y="23317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 txBox="1"/>
          <p:nvPr/>
        </p:nvSpPr>
        <p:spPr>
          <a:xfrm>
            <a:off x="9317736" y="2971800"/>
            <a:ext cx="2130552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Работа с научными данными и моделями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 txBox="1"/>
          <p:nvPr/>
        </p:nvSpPr>
        <p:spPr>
          <a:xfrm>
            <a:off x="9317736" y="3794760"/>
            <a:ext cx="2130552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250"/>
              <a:buFont typeface="Arial"/>
              <a:buNone/>
            </a:pPr>
            <a:r>
              <a:rPr lang="en-US" sz="125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Реальные микропрепараты, графики, схемы биотехнологических процессов, производственные задачи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"/>
          <p:cNvSpPr/>
          <p:nvPr/>
        </p:nvSpPr>
        <p:spPr>
          <a:xfrm>
            <a:off x="9347911" y="274320"/>
            <a:ext cx="2386584" cy="384048"/>
          </a:xfrm>
          <a:prstGeom prst="roundRect">
            <a:avLst>
              <a:gd name="adj" fmla="val 50000"/>
            </a:avLst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7"/>
          <p:cNvSpPr txBox="1"/>
          <p:nvPr/>
        </p:nvSpPr>
        <p:spPr>
          <a:xfrm>
            <a:off x="9347911" y="274320"/>
            <a:ext cx="2386584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МАТЕМАТИКА  ·  6 КЛАСС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7"/>
          <p:cNvSpPr txBox="1"/>
          <p:nvPr/>
        </p:nvSpPr>
        <p:spPr>
          <a:xfrm>
            <a:off x="457200" y="868680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Проценты: задачи в формулировках выпускного экзамена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 txBox="1"/>
          <p:nvPr/>
        </p:nvSpPr>
        <p:spPr>
          <a:xfrm>
            <a:off x="457200" y="1481328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Урок «Вычисление процента от величины и величины по её проценту»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457200" y="1965960"/>
            <a:ext cx="3977640" cy="406908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"/>
          <p:cNvSpPr txBox="1"/>
          <p:nvPr/>
        </p:nvSpPr>
        <p:spPr>
          <a:xfrm>
            <a:off x="731520" y="2194560"/>
            <a:ext cx="3429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453EE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4453EE"/>
                </a:solidFill>
                <a:latin typeface="Arial"/>
                <a:ea typeface="Arial"/>
                <a:cs typeface="Arial"/>
                <a:sym typeface="Arial"/>
              </a:rPr>
              <a:t>Почему это углублённый уровень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731520" y="2651760"/>
            <a:ext cx="34290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Формулировка задания встречается в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экзаменационных заданиях 11 класса</a:t>
            </a: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базового и профильного уровней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Контекст реальной жизни: банковский вклад, изменение массы продукции при хранении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Требуется многошаговое рассуждение и выбор базы для вычисления процента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Встроенная подсказка поддерживает самостоятельное решение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"/>
          <p:cNvSpPr/>
          <p:nvPr/>
        </p:nvSpPr>
        <p:spPr>
          <a:xfrm>
            <a:off x="5028784" y="1938528"/>
            <a:ext cx="6401631" cy="2066544"/>
          </a:xfrm>
          <a:prstGeom prst="roundRect">
            <a:avLst>
              <a:gd name="adj" fmla="val 2655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8" name="Google Shape;118;p7" descr="Скриншот задания ЭОР МЭО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1936" y="2011680"/>
            <a:ext cx="6255327" cy="19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7"/>
          <p:cNvSpPr/>
          <p:nvPr/>
        </p:nvSpPr>
        <p:spPr>
          <a:xfrm>
            <a:off x="5278311" y="4087368"/>
            <a:ext cx="5902579" cy="2066544"/>
          </a:xfrm>
          <a:prstGeom prst="roundRect">
            <a:avLst>
              <a:gd name="adj" fmla="val 2655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0" name="Google Shape;120;p7" descr="Скриншот задания ЭОР МЭО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1461" y="4160520"/>
            <a:ext cx="5756275" cy="19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7"/>
          <p:cNvSpPr txBox="1"/>
          <p:nvPr/>
        </p:nvSpPr>
        <p:spPr>
          <a:xfrm>
            <a:off x="457200" y="6263640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Ссылка на урок: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gosuslugi.ru/edu-content/lesson/209759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/>
          <p:nvPr/>
        </p:nvSpPr>
        <p:spPr>
          <a:xfrm>
            <a:off x="9347911" y="274320"/>
            <a:ext cx="2386584" cy="384048"/>
          </a:xfrm>
          <a:prstGeom prst="roundRect">
            <a:avLst>
              <a:gd name="adj" fmla="val 50000"/>
            </a:avLst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"/>
          <p:cNvSpPr txBox="1"/>
          <p:nvPr/>
        </p:nvSpPr>
        <p:spPr>
          <a:xfrm>
            <a:off x="9347911" y="274320"/>
            <a:ext cx="2386584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МАТЕМАТИКА  ·  9 КЛАСС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1"/>
          <p:cNvSpPr txBox="1"/>
          <p:nvPr/>
        </p:nvSpPr>
        <p:spPr>
          <a:xfrm>
            <a:off x="457200" y="868680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Подготовка к ОГЭ на повышенном уровне сложности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1"/>
          <p:cNvSpPr txBox="1"/>
          <p:nvPr/>
        </p:nvSpPr>
        <p:spPr>
          <a:xfrm>
            <a:off x="457200" y="1481328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Алгебра: «Биквадратные уравнения. Уравнения третьей и четвёртой степеней»  ·  Геометрия: «Преобразование подобия»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457200" y="1965960"/>
            <a:ext cx="3977640" cy="406908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1"/>
          <p:cNvSpPr txBox="1"/>
          <p:nvPr/>
        </p:nvSpPr>
        <p:spPr>
          <a:xfrm>
            <a:off x="731520" y="2194560"/>
            <a:ext cx="3429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453EE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4453EE"/>
                </a:solidFill>
                <a:latin typeface="Arial"/>
                <a:ea typeface="Arial"/>
                <a:cs typeface="Arial"/>
                <a:sym typeface="Arial"/>
              </a:rPr>
              <a:t>Почему это углублённый уровень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1"/>
          <p:cNvSpPr txBox="1"/>
          <p:nvPr/>
        </p:nvSpPr>
        <p:spPr>
          <a:xfrm>
            <a:off x="731520" y="2651760"/>
            <a:ext cx="34290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Решение уравнения с радикалом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методом замены переменной</a:t>
            </a: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— приём, который систематически изучается в старшей школе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Отношение площадей треугольника и четырёхугольника —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задача повышенного уровня ОГЭ</a:t>
            </a: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на свойства биссектрисы и медианы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Требуется подробное решение и обоснование ответа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1"/>
          <p:cNvSpPr txBox="1"/>
          <p:nvPr/>
        </p:nvSpPr>
        <p:spPr>
          <a:xfrm>
            <a:off x="4754880" y="196596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453EE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4453EE"/>
                </a:solidFill>
                <a:latin typeface="Arial"/>
                <a:ea typeface="Arial"/>
                <a:cs typeface="Arial"/>
                <a:sym typeface="Arial"/>
              </a:rPr>
              <a:t>Алгебра 9 класс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1"/>
          <p:cNvSpPr/>
          <p:nvPr/>
        </p:nvSpPr>
        <p:spPr>
          <a:xfrm>
            <a:off x="4681728" y="2258568"/>
            <a:ext cx="7095744" cy="1259386"/>
          </a:xfrm>
          <a:prstGeom prst="roundRect">
            <a:avLst>
              <a:gd name="adj" fmla="val 4356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11" descr="Скриншот задания ЭОР МЭО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4880" y="2331720"/>
            <a:ext cx="6949440" cy="1113082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1"/>
          <p:cNvSpPr txBox="1"/>
          <p:nvPr/>
        </p:nvSpPr>
        <p:spPr>
          <a:xfrm>
            <a:off x="4754880" y="393192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453EE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4453EE"/>
                </a:solidFill>
                <a:latin typeface="Arial"/>
                <a:ea typeface="Arial"/>
                <a:cs typeface="Arial"/>
                <a:sym typeface="Arial"/>
              </a:rPr>
              <a:t>Геометрия 9 класс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1"/>
          <p:cNvSpPr/>
          <p:nvPr/>
        </p:nvSpPr>
        <p:spPr>
          <a:xfrm>
            <a:off x="4681728" y="4224528"/>
            <a:ext cx="7095744" cy="1098765"/>
          </a:xfrm>
          <a:prstGeom prst="roundRect">
            <a:avLst>
              <a:gd name="adj" fmla="val 4993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" name="Google Shape;196;p11" descr="Скриншот задания ЭОР МЭО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4880" y="4297680"/>
            <a:ext cx="6949440" cy="95246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1"/>
          <p:cNvSpPr txBox="1"/>
          <p:nvPr/>
        </p:nvSpPr>
        <p:spPr>
          <a:xfrm>
            <a:off x="457200" y="6263640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Ссылки на уроки: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gosuslugi.ru/edu-content/lesson/210680</a:t>
            </a:r>
            <a:r>
              <a:rPr lang="en-US" sz="11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   ·  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gosuslugi.ru/edu-content/lesson/211443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"/>
          <p:cNvSpPr/>
          <p:nvPr/>
        </p:nvSpPr>
        <p:spPr>
          <a:xfrm>
            <a:off x="9539935" y="274320"/>
            <a:ext cx="2194560" cy="384048"/>
          </a:xfrm>
          <a:prstGeom prst="roundRect">
            <a:avLst>
              <a:gd name="adj" fmla="val 50000"/>
            </a:avLst>
          </a:prstGeom>
          <a:solidFill>
            <a:srgbClr val="1E9E5A"/>
          </a:solidFill>
          <a:ln w="12700" cap="flat" cmpd="sng">
            <a:solidFill>
              <a:srgbClr val="1E9E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5"/>
          <p:cNvSpPr txBox="1"/>
          <p:nvPr/>
        </p:nvSpPr>
        <p:spPr>
          <a:xfrm>
            <a:off x="9539935" y="274320"/>
            <a:ext cx="21945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БИОЛОГИЯ  ·  5 КЛАСС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 txBox="1"/>
          <p:nvPr/>
        </p:nvSpPr>
        <p:spPr>
          <a:xfrm>
            <a:off x="457200" y="868680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Цитология: фазы митоза на реальном микропрепарате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/>
          <p:nvPr/>
        </p:nvSpPr>
        <p:spPr>
          <a:xfrm>
            <a:off x="457200" y="1481328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Урок «Цитология — наука о клетке», задание «Анализируем. Какие клетки собираются делиться?»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457200" y="1965960"/>
            <a:ext cx="3977640" cy="406908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5"/>
          <p:cNvSpPr txBox="1"/>
          <p:nvPr/>
        </p:nvSpPr>
        <p:spPr>
          <a:xfrm>
            <a:off x="731520" y="2194560"/>
            <a:ext cx="3429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9E5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E9E5A"/>
                </a:solidFill>
                <a:latin typeface="Arial"/>
                <a:ea typeface="Arial"/>
                <a:cs typeface="Arial"/>
                <a:sym typeface="Arial"/>
              </a:rPr>
              <a:t>Почему это углублённый уровень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5"/>
          <p:cNvSpPr txBox="1"/>
          <p:nvPr/>
        </p:nvSpPr>
        <p:spPr>
          <a:xfrm>
            <a:off x="731520" y="2651760"/>
            <a:ext cx="34290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Вместо идеализированных рисованных схем ученик анализирует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реальный цитологический препарат</a:t>
            </a: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клеток корешка лука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Самостоятельная верификация фаз клеточного цикла в условиях, приближенных к лабораторной практике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Формат, характерный для олимпиад и сложных заданий ЕГЭ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4722021" y="1938528"/>
            <a:ext cx="5186358" cy="4215384"/>
          </a:xfrm>
          <a:prstGeom prst="roundRect">
            <a:avLst>
              <a:gd name="adj" fmla="val 1302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2" name="Google Shape;282;p15" descr="Скриншот задания ЭОР МЭО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5173" y="2011680"/>
            <a:ext cx="5040054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5"/>
          <p:cNvSpPr/>
          <p:nvPr/>
        </p:nvSpPr>
        <p:spPr>
          <a:xfrm>
            <a:off x="9985248" y="1938528"/>
            <a:ext cx="1792224" cy="2045442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4" name="Google Shape;284;p15" descr="Скриншот задания ЭОР МЭО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8400" y="2011680"/>
            <a:ext cx="1645920" cy="189913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5"/>
          <p:cNvSpPr txBox="1"/>
          <p:nvPr/>
        </p:nvSpPr>
        <p:spPr>
          <a:xfrm>
            <a:off x="457200" y="6263640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Ссылка на урок: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gosuslugi.ru/edu-content/lesson/236148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"/>
          <p:cNvSpPr/>
          <p:nvPr/>
        </p:nvSpPr>
        <p:spPr>
          <a:xfrm>
            <a:off x="9539935" y="274320"/>
            <a:ext cx="2194560" cy="384048"/>
          </a:xfrm>
          <a:prstGeom prst="roundRect">
            <a:avLst>
              <a:gd name="adj" fmla="val 50000"/>
            </a:avLst>
          </a:prstGeom>
          <a:solidFill>
            <a:srgbClr val="1E9E5A"/>
          </a:solidFill>
          <a:ln w="12700" cap="flat" cmpd="sng">
            <a:solidFill>
              <a:srgbClr val="1E9E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7"/>
          <p:cNvSpPr txBox="1"/>
          <p:nvPr/>
        </p:nvSpPr>
        <p:spPr>
          <a:xfrm>
            <a:off x="9539935" y="274320"/>
            <a:ext cx="21945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БИОЛОГИЯ  ·  7 КЛАСС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7"/>
          <p:cNvSpPr txBox="1"/>
          <p:nvPr/>
        </p:nvSpPr>
        <p:spPr>
          <a:xfrm>
            <a:off x="457200" y="868680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Бактерии и биотехнология: от строения к генной инженерии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 txBox="1"/>
          <p:nvPr/>
        </p:nvSpPr>
        <p:spPr>
          <a:xfrm>
            <a:off x="457200" y="1481328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Урок «Строение бактерий»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457200" y="1965960"/>
            <a:ext cx="3977640" cy="406908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7"/>
          <p:cNvSpPr txBox="1"/>
          <p:nvPr/>
        </p:nvSpPr>
        <p:spPr>
          <a:xfrm>
            <a:off x="731520" y="2194560"/>
            <a:ext cx="3429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9E5A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E9E5A"/>
                </a:solidFill>
                <a:latin typeface="Arial"/>
                <a:ea typeface="Arial"/>
                <a:cs typeface="Arial"/>
                <a:sym typeface="Arial"/>
              </a:rPr>
              <a:t>Почему это углублённый уровень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7"/>
          <p:cNvSpPr txBox="1"/>
          <p:nvPr/>
        </p:nvSpPr>
        <p:spPr>
          <a:xfrm>
            <a:off x="731520" y="2651760"/>
            <a:ext cx="34290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Ученики разбирают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пошаговый молекулярный алгоритм</a:t>
            </a: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внедрения гена в плазмиду и культивирования генно-модифицированных бактерий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Проблемный вопрос «Какие проблемы в перспективе могут помочь решить бактерии?» переводит теорию в плоскость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проектного мышления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681728" y="1938528"/>
            <a:ext cx="3529584" cy="1468028"/>
          </a:xfrm>
          <a:prstGeom prst="roundRect">
            <a:avLst>
              <a:gd name="adj" fmla="val 3737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0" name="Google Shape;320;p17" descr="Скриншот задания ЭОР МЭО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4880" y="2011680"/>
            <a:ext cx="3383280" cy="1321724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7"/>
          <p:cNvSpPr/>
          <p:nvPr/>
        </p:nvSpPr>
        <p:spPr>
          <a:xfrm>
            <a:off x="8247888" y="1938528"/>
            <a:ext cx="3529584" cy="2394782"/>
          </a:xfrm>
          <a:prstGeom prst="roundRect">
            <a:avLst>
              <a:gd name="adj" fmla="val 2291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2" name="Google Shape;322;p17" descr="Скриншот задания ЭОР МЭО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1040" y="2011680"/>
            <a:ext cx="3383280" cy="2248478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7"/>
          <p:cNvSpPr/>
          <p:nvPr/>
        </p:nvSpPr>
        <p:spPr>
          <a:xfrm>
            <a:off x="5343144" y="3584448"/>
            <a:ext cx="2206752" cy="2523744"/>
          </a:xfrm>
          <a:prstGeom prst="roundRect">
            <a:avLst>
              <a:gd name="adj" fmla="val 2486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4" name="Google Shape;324;p17" descr="Скриншот задания ЭОР МЭО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16296" y="3657600"/>
            <a:ext cx="2060448" cy="237744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7"/>
          <p:cNvSpPr txBox="1"/>
          <p:nvPr/>
        </p:nvSpPr>
        <p:spPr>
          <a:xfrm>
            <a:off x="457200" y="6263640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Ссылка на урок: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gosuslugi.ru/edu-content/lesson/234937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1"/>
          <p:cNvSpPr/>
          <p:nvPr/>
        </p:nvSpPr>
        <p:spPr>
          <a:xfrm>
            <a:off x="9827971" y="274320"/>
            <a:ext cx="1906524" cy="384048"/>
          </a:xfrm>
          <a:prstGeom prst="roundRect">
            <a:avLst>
              <a:gd name="adj" fmla="val 50000"/>
            </a:avLst>
          </a:prstGeom>
          <a:solidFill>
            <a:srgbClr val="D9622B"/>
          </a:solidFill>
          <a:ln w="12700" cap="flat" cmpd="sng">
            <a:solidFill>
              <a:srgbClr val="D962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1"/>
          <p:cNvSpPr txBox="1"/>
          <p:nvPr/>
        </p:nvSpPr>
        <p:spPr>
          <a:xfrm>
            <a:off x="9827971" y="274320"/>
            <a:ext cx="1906524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ХИМИЯ  ·  8 КЛАСС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1"/>
          <p:cNvSpPr txBox="1"/>
          <p:nvPr/>
        </p:nvSpPr>
        <p:spPr>
          <a:xfrm>
            <a:off x="457200" y="868680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Термохимия: «больше теплоты — выше температура»?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1"/>
          <p:cNvSpPr txBox="1"/>
          <p:nvPr/>
        </p:nvSpPr>
        <p:spPr>
          <a:xfrm>
            <a:off x="457200" y="1481328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Урок «Тепловой эффект химической реакции. Термохимическое уравнение. Экзо- и эндотермические реакции»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1"/>
          <p:cNvSpPr/>
          <p:nvPr/>
        </p:nvSpPr>
        <p:spPr>
          <a:xfrm>
            <a:off x="457200" y="1965960"/>
            <a:ext cx="3977640" cy="406908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1"/>
          <p:cNvSpPr txBox="1"/>
          <p:nvPr/>
        </p:nvSpPr>
        <p:spPr>
          <a:xfrm>
            <a:off x="731520" y="2194560"/>
            <a:ext cx="3429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622B"/>
              </a:buClr>
              <a:buSzPts val="1400"/>
              <a:buFont typeface="Arial"/>
              <a:buNone/>
            </a:pPr>
            <a:r>
              <a:rPr lang="en-US" sz="1400" b="1" i="0" u="none" strike="noStrike" cap="none" dirty="0" err="1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Почему</a:t>
            </a:r>
            <a:r>
              <a:rPr lang="en-US" sz="1400" b="1" i="0" u="none" strike="noStrike" cap="none" dirty="0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 dirty="0" err="1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это</a:t>
            </a:r>
            <a:r>
              <a:rPr lang="en-US" sz="1400" b="1" i="0" u="none" strike="noStrike" cap="none" dirty="0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 dirty="0" err="1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углублённый</a:t>
            </a:r>
            <a:r>
              <a:rPr lang="en-US" sz="1400" b="1" i="0" u="none" strike="noStrike" cap="none" dirty="0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 dirty="0" err="1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уровень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1"/>
          <p:cNvSpPr txBox="1"/>
          <p:nvPr/>
        </p:nvSpPr>
        <p:spPr>
          <a:xfrm>
            <a:off x="731520" y="2651760"/>
            <a:ext cx="34290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Требует различения понятий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«теплота сгорания» и «температура пламени»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Выявляет и преодолевает распространённое заблуждение «больше теплоты — выше температура»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Интегрирует химию и физику: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закон Авогадро</a:t>
            </a: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, теплоёмкость, расчёт распределения выделившейся энергии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1"/>
          <p:cNvSpPr/>
          <p:nvPr/>
        </p:nvSpPr>
        <p:spPr>
          <a:xfrm>
            <a:off x="4681728" y="2121408"/>
            <a:ext cx="7095744" cy="2255254"/>
          </a:xfrm>
          <a:prstGeom prst="roundRect">
            <a:avLst>
              <a:gd name="adj" fmla="val 2433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7" name="Google Shape;397;p21" descr="Скриншот задания ЭОР МЭО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4880" y="2194560"/>
            <a:ext cx="6949440" cy="21089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1"/>
          <p:cNvSpPr/>
          <p:nvPr/>
        </p:nvSpPr>
        <p:spPr>
          <a:xfrm>
            <a:off x="4754880" y="4892040"/>
            <a:ext cx="6949440" cy="914400"/>
          </a:xfrm>
          <a:prstGeom prst="roundRect">
            <a:avLst>
              <a:gd name="adj" fmla="val 8000"/>
            </a:avLst>
          </a:prstGeom>
          <a:solidFill>
            <a:srgbClr val="FCEDE5"/>
          </a:solidFill>
          <a:ln w="12700" cap="flat" cmpd="sng">
            <a:solidFill>
              <a:srgbClr val="FCED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1"/>
          <p:cNvSpPr txBox="1"/>
          <p:nvPr/>
        </p:nvSpPr>
        <p:spPr>
          <a:xfrm>
            <a:off x="4937760" y="4892040"/>
            <a:ext cx="65836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622B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Правильный ответ неочевиден: самое горячее пламя даёт ацетилен C₂H₂, хотя его теплота сгорания наименьшая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1"/>
          <p:cNvSpPr txBox="1"/>
          <p:nvPr/>
        </p:nvSpPr>
        <p:spPr>
          <a:xfrm>
            <a:off x="457200" y="6263640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Ссылка на урок: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gosuslugi.ru/edu-content/lesson/132493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2"/>
          <p:cNvSpPr/>
          <p:nvPr/>
        </p:nvSpPr>
        <p:spPr>
          <a:xfrm>
            <a:off x="9827971" y="274320"/>
            <a:ext cx="1906524" cy="384048"/>
          </a:xfrm>
          <a:prstGeom prst="roundRect">
            <a:avLst>
              <a:gd name="adj" fmla="val 50000"/>
            </a:avLst>
          </a:prstGeom>
          <a:solidFill>
            <a:srgbClr val="D9622B"/>
          </a:solidFill>
          <a:ln w="12700" cap="flat" cmpd="sng">
            <a:solidFill>
              <a:srgbClr val="D962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2"/>
          <p:cNvSpPr txBox="1"/>
          <p:nvPr/>
        </p:nvSpPr>
        <p:spPr>
          <a:xfrm>
            <a:off x="9827971" y="274320"/>
            <a:ext cx="1906524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ХИМИЯ  ·  9 КЛАСС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2"/>
          <p:cNvSpPr txBox="1"/>
          <p:nvPr/>
        </p:nvSpPr>
        <p:spPr>
          <a:xfrm>
            <a:off x="457200" y="868680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Ионный обмен: олимпиадная задача по экологии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2"/>
          <p:cNvSpPr txBox="1"/>
          <p:nvPr/>
        </p:nvSpPr>
        <p:spPr>
          <a:xfrm>
            <a:off x="457200" y="1481328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Урок «Реакции ионного обмена. Сокращённые ионные уравнения. Понятие о качественных реакциях»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2"/>
          <p:cNvSpPr/>
          <p:nvPr/>
        </p:nvSpPr>
        <p:spPr>
          <a:xfrm>
            <a:off x="457200" y="1965960"/>
            <a:ext cx="3977640" cy="406908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2"/>
          <p:cNvSpPr txBox="1"/>
          <p:nvPr/>
        </p:nvSpPr>
        <p:spPr>
          <a:xfrm>
            <a:off x="731520" y="2194560"/>
            <a:ext cx="3429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622B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Почему это углублённый уровень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2"/>
          <p:cNvSpPr txBox="1"/>
          <p:nvPr/>
        </p:nvSpPr>
        <p:spPr>
          <a:xfrm>
            <a:off x="731520" y="2651760"/>
            <a:ext cx="34290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Задача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уровня олимпиады для 9 классов</a:t>
            </a: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и продвинутого уровня углублённого курса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Интеграция стехиометрии, перевода единиц (г/м³ → моль) и знаний о токсичности ионов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Моделирует реальную производственную задачу: </a:t>
            </a:r>
            <a:r>
              <a:rPr lang="en-US" sz="1350" b="1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оптимизация мощностей</a:t>
            </a: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для минимизации загрязнения через полное осаждение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2"/>
          <p:cNvSpPr/>
          <p:nvPr/>
        </p:nvSpPr>
        <p:spPr>
          <a:xfrm>
            <a:off x="4681728" y="2121408"/>
            <a:ext cx="7095744" cy="1821930"/>
          </a:xfrm>
          <a:prstGeom prst="roundRect">
            <a:avLst>
              <a:gd name="adj" fmla="val 3011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5" name="Google Shape;415;p22" descr="Скриншот задания ЭОР МЭО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4880" y="2194560"/>
            <a:ext cx="6949440" cy="1675626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2"/>
          <p:cNvSpPr/>
          <p:nvPr/>
        </p:nvSpPr>
        <p:spPr>
          <a:xfrm>
            <a:off x="4754880" y="4754880"/>
            <a:ext cx="6949440" cy="1051560"/>
          </a:xfrm>
          <a:prstGeom prst="roundRect">
            <a:avLst>
              <a:gd name="adj" fmla="val 6957"/>
            </a:avLst>
          </a:prstGeom>
          <a:solidFill>
            <a:srgbClr val="FCEDE5"/>
          </a:solidFill>
          <a:ln w="12700" cap="flat" cmpd="sng">
            <a:solidFill>
              <a:srgbClr val="FCED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2"/>
          <p:cNvSpPr txBox="1"/>
          <p:nvPr/>
        </p:nvSpPr>
        <p:spPr>
          <a:xfrm>
            <a:off x="4937760" y="4754880"/>
            <a:ext cx="6583680" cy="105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9622B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9622B"/>
                </a:solidFill>
                <a:latin typeface="Arial"/>
                <a:ea typeface="Arial"/>
                <a:cs typeface="Arial"/>
                <a:sym typeface="Arial"/>
              </a:rPr>
              <a:t>Химия как инструмент принятия решений: ученик рассчитывает соотношение производительности цехов, при котором ущерб окружающей среде минимален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2"/>
          <p:cNvSpPr txBox="1"/>
          <p:nvPr/>
        </p:nvSpPr>
        <p:spPr>
          <a:xfrm>
            <a:off x="457200" y="6263640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Ссылка на урок: </a:t>
            </a:r>
            <a:r>
              <a:rPr lang="en-US" sz="11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gosuslugi.ru/edu-content/lesson/132509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"/>
          <p:cNvSpPr txBox="1"/>
          <p:nvPr/>
        </p:nvSpPr>
        <p:spPr>
          <a:xfrm>
            <a:off x="457200" y="701957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педагоги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используют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эти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ЭОР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при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углублённом</a:t>
            </a:r>
            <a:r>
              <a:rPr lang="en-US" sz="26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 dirty="0" err="1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изучении</a:t>
            </a:r>
            <a:endParaRPr sz="2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3"/>
          <p:cNvSpPr txBox="1"/>
          <p:nvPr/>
        </p:nvSpPr>
        <p:spPr>
          <a:xfrm>
            <a:off x="457200" y="1481328"/>
            <a:ext cx="11277295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B6478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5B6478"/>
                </a:solidFill>
                <a:latin typeface="Arial"/>
                <a:ea typeface="Arial"/>
                <a:cs typeface="Arial"/>
                <a:sym typeface="Arial"/>
              </a:rPr>
              <a:t>Материалы встроены в уроки УБ ЦОК и доступны учителю и обучающимся в </a:t>
            </a:r>
            <a:r>
              <a:rPr lang="en-US">
                <a:solidFill>
                  <a:srgbClr val="5B6478"/>
                </a:solidFill>
              </a:rPr>
              <a:t>«Универсальной библиотеке ЦОК»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3"/>
          <p:cNvSpPr/>
          <p:nvPr/>
        </p:nvSpPr>
        <p:spPr>
          <a:xfrm>
            <a:off x="457200" y="2011680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3"/>
          <p:cNvSpPr/>
          <p:nvPr/>
        </p:nvSpPr>
        <p:spPr>
          <a:xfrm>
            <a:off x="685800" y="2194560"/>
            <a:ext cx="502920" cy="502920"/>
          </a:xfrm>
          <a:prstGeom prst="ellipse">
            <a:avLst/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3"/>
          <p:cNvSpPr txBox="1"/>
          <p:nvPr/>
        </p:nvSpPr>
        <p:spPr>
          <a:xfrm>
            <a:off x="685800" y="219456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3"/>
          <p:cNvSpPr txBox="1"/>
          <p:nvPr/>
        </p:nvSpPr>
        <p:spPr>
          <a:xfrm>
            <a:off x="1417320" y="2011680"/>
            <a:ext cx="31089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На уроке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3"/>
          <p:cNvSpPr txBox="1"/>
          <p:nvPr/>
        </p:nvSpPr>
        <p:spPr>
          <a:xfrm>
            <a:off x="4572000" y="2011680"/>
            <a:ext cx="69494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Задания повышенной сложности в классах с углублённым изучением предмета; дифференциация внутри класса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3"/>
          <p:cNvSpPr/>
          <p:nvPr/>
        </p:nvSpPr>
        <p:spPr>
          <a:xfrm>
            <a:off x="457200" y="3035808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23"/>
          <p:cNvSpPr/>
          <p:nvPr/>
        </p:nvSpPr>
        <p:spPr>
          <a:xfrm>
            <a:off x="685800" y="3218688"/>
            <a:ext cx="502920" cy="502920"/>
          </a:xfrm>
          <a:prstGeom prst="ellipse">
            <a:avLst/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23"/>
          <p:cNvSpPr txBox="1"/>
          <p:nvPr/>
        </p:nvSpPr>
        <p:spPr>
          <a:xfrm>
            <a:off x="685800" y="3218688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3"/>
          <p:cNvSpPr txBox="1"/>
          <p:nvPr/>
        </p:nvSpPr>
        <p:spPr>
          <a:xfrm>
            <a:off x="1417320" y="3035808"/>
            <a:ext cx="31089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В индивидуальной траектории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3"/>
          <p:cNvSpPr txBox="1"/>
          <p:nvPr/>
        </p:nvSpPr>
        <p:spPr>
          <a:xfrm>
            <a:off x="4572000" y="3035808"/>
            <a:ext cx="69494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Самостоятельная работа мотивированных обучающихся, в том числе в 5–6 классах до перехода на углублённый уровень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3"/>
          <p:cNvSpPr/>
          <p:nvPr/>
        </p:nvSpPr>
        <p:spPr>
          <a:xfrm>
            <a:off x="457200" y="4059936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3"/>
          <p:cNvSpPr/>
          <p:nvPr/>
        </p:nvSpPr>
        <p:spPr>
          <a:xfrm>
            <a:off x="685800" y="4242816"/>
            <a:ext cx="502920" cy="502920"/>
          </a:xfrm>
          <a:prstGeom prst="ellipse">
            <a:avLst/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3"/>
          <p:cNvSpPr txBox="1"/>
          <p:nvPr/>
        </p:nvSpPr>
        <p:spPr>
          <a:xfrm>
            <a:off x="685800" y="4242816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3"/>
          <p:cNvSpPr txBox="1"/>
          <p:nvPr/>
        </p:nvSpPr>
        <p:spPr>
          <a:xfrm>
            <a:off x="1417320" y="4059936"/>
            <a:ext cx="31089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В подготовке к олимпиадам и ОГЭ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3"/>
          <p:cNvSpPr txBox="1"/>
          <p:nvPr/>
        </p:nvSpPr>
        <p:spPr>
          <a:xfrm>
            <a:off x="4572000" y="4059936"/>
            <a:ext cx="69494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None/>
            </a:pP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Задачи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олимпиадного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формата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второй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части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ОГЭ с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развёрнутым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решением</a:t>
            </a:r>
            <a:endParaRPr sz="13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3"/>
          <p:cNvSpPr/>
          <p:nvPr/>
        </p:nvSpPr>
        <p:spPr>
          <a:xfrm>
            <a:off x="457200" y="5084064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 cap="flat" cmpd="sng">
            <a:solidFill>
              <a:srgbClr val="DCE3F2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bl" rotWithShape="0">
              <a:srgbClr val="8A96B8">
                <a:alpha val="2509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3"/>
          <p:cNvSpPr/>
          <p:nvPr/>
        </p:nvSpPr>
        <p:spPr>
          <a:xfrm>
            <a:off x="685800" y="5266944"/>
            <a:ext cx="502920" cy="502920"/>
          </a:xfrm>
          <a:prstGeom prst="ellipse">
            <a:avLst/>
          </a:prstGeom>
          <a:solidFill>
            <a:srgbClr val="4453EE"/>
          </a:solidFill>
          <a:ln w="12700" cap="flat" cmpd="sng">
            <a:solidFill>
              <a:srgbClr val="4453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3"/>
          <p:cNvSpPr txBox="1"/>
          <p:nvPr/>
        </p:nvSpPr>
        <p:spPr>
          <a:xfrm>
            <a:off x="685800" y="5266944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3"/>
          <p:cNvSpPr txBox="1"/>
          <p:nvPr/>
        </p:nvSpPr>
        <p:spPr>
          <a:xfrm>
            <a:off x="1417320" y="5084064"/>
            <a:ext cx="31089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Во внеурочной деятельности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3"/>
          <p:cNvSpPr txBox="1"/>
          <p:nvPr/>
        </p:nvSpPr>
        <p:spPr>
          <a:xfrm>
            <a:off x="4572000" y="5084064"/>
            <a:ext cx="69494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2433"/>
              </a:buClr>
              <a:buSzPts val="1350"/>
              <a:buFont typeface="Arial"/>
              <a:buNone/>
            </a:pP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Межпредметные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практико-ориентированные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задания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кружков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курсов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естественно</a:t>
            </a:r>
            <a:r>
              <a:rPr lang="ru-RU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научной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математической</a:t>
            </a:r>
            <a:r>
              <a:rPr lang="en-US" sz="1350" b="0" i="0" u="none" strike="noStrike" cap="none" dirty="0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0" i="0" u="none" strike="noStrike" cap="none" dirty="0" err="1">
                <a:solidFill>
                  <a:srgbClr val="1E2433"/>
                </a:solidFill>
                <a:latin typeface="Arial"/>
                <a:ea typeface="Arial"/>
                <a:cs typeface="Arial"/>
                <a:sym typeface="Arial"/>
              </a:rPr>
              <a:t>направленности</a:t>
            </a:r>
            <a:endParaRPr sz="13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4"/>
          <p:cNvSpPr txBox="1"/>
          <p:nvPr/>
        </p:nvSpPr>
        <p:spPr>
          <a:xfrm>
            <a:off x="457200" y="611228"/>
            <a:ext cx="1127729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B1B45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0B1B45"/>
                </a:solidFill>
                <a:latin typeface="Arial"/>
                <a:ea typeface="Arial"/>
                <a:cs typeface="Arial"/>
                <a:sym typeface="Arial"/>
              </a:rPr>
              <a:t>Перечень примеров и ссылки на уроки УБ ЦОК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54" name="Google Shape;454;p24"/>
          <p:cNvGraphicFramePr/>
          <p:nvPr>
            <p:extLst>
              <p:ext uri="{D42A27DB-BD31-4B8C-83A1-F6EECF244321}">
                <p14:modId xmlns:p14="http://schemas.microsoft.com/office/powerpoint/2010/main" val="2989584071"/>
              </p:ext>
            </p:extLst>
          </p:nvPr>
        </p:nvGraphicFramePr>
        <p:xfrm>
          <a:off x="459920" y="1431525"/>
          <a:ext cx="11274575" cy="43199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6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8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1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b="1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Предмет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B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Класс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B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Тема урока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B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Ссылка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Математика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Делители и кратные числа. Простые и составные числа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 dirty="0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/>
                        </a:rPr>
                        <a:t>gosuslugi.ru/</a:t>
                      </a:r>
                      <a:r>
                        <a:rPr lang="en-US" sz="1050" u="sng" strike="noStrike" cap="none" dirty="0" err="1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/>
                        </a:rPr>
                        <a:t>edu</a:t>
                      </a:r>
                      <a:r>
                        <a:rPr lang="en-US" sz="1050" u="sng" strike="noStrike" cap="none" dirty="0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3"/>
                        </a:rPr>
                        <a:t>-content/lesson/209134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Математика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Вычисление процента от величины и величины по её проценту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4"/>
                        </a:rPr>
                        <a:t>gosuslugi.ru/edu-content/lesson/209759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Алгебра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Степень с натуральным показателем; преобразование целых выражений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6478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50" u="sng">
                          <a:solidFill>
                            <a:schemeClr val="hlink"/>
                          </a:solidFill>
                          <a:hlinkClick r:id="rId5"/>
                        </a:rPr>
                        <a:t>gosuslugi.ru/edu-content/lesson/209908</a:t>
                      </a:r>
                      <a:r>
                        <a:rPr lang="en-US" sz="1050">
                          <a:solidFill>
                            <a:srgbClr val="5B6478"/>
                          </a:solidFill>
                        </a:rPr>
                        <a:t> 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0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Геометрия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 dirty="0" err="1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Прямоугольный</a:t>
                      </a:r>
                      <a:r>
                        <a:rPr lang="en-US" sz="1050" u="none" strike="noStrike" cap="none" dirty="0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050" u="none" strike="noStrike" cap="none" dirty="0" err="1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треугольник</a:t>
                      </a:r>
                      <a:r>
                        <a:rPr lang="en-US" sz="1050" u="none" strike="noStrike" cap="none" dirty="0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с </a:t>
                      </a:r>
                      <a:r>
                        <a:rPr lang="en-US" sz="1050" u="none" strike="noStrike" cap="none" dirty="0" err="1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углом</a:t>
                      </a:r>
                      <a:r>
                        <a:rPr lang="en-US" sz="1050" u="none" strike="noStrike" cap="none" dirty="0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30°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6478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dirty="0">
                          <a:solidFill>
                            <a:schemeClr val="hlink"/>
                          </a:solidFill>
                          <a:hlinkClick r:id="rId6"/>
                        </a:rPr>
                        <a:t>gosuslugi.ru/</a:t>
                      </a:r>
                      <a:r>
                        <a:rPr lang="en-US" sz="1050" u="sng" dirty="0" err="1">
                          <a:solidFill>
                            <a:schemeClr val="hlink"/>
                          </a:solidFill>
                          <a:hlinkClick r:id="rId6"/>
                        </a:rPr>
                        <a:t>edu</a:t>
                      </a:r>
                      <a:r>
                        <a:rPr lang="en-US" sz="1050" u="sng" dirty="0">
                          <a:solidFill>
                            <a:schemeClr val="hlink"/>
                          </a:solidFill>
                          <a:hlinkClick r:id="rId6"/>
                        </a:rPr>
                        <a:t>-content/lesson/210903</a:t>
                      </a:r>
                      <a:r>
                        <a:rPr lang="en-US" sz="1050" dirty="0">
                          <a:solidFill>
                            <a:srgbClr val="5B6478"/>
                          </a:solidFill>
                        </a:rPr>
                        <a:t> </a:t>
                      </a:r>
                      <a:endParaRPr sz="1050" dirty="0">
                        <a:solidFill>
                          <a:srgbClr val="5B6478"/>
                        </a:solidFill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 dirty="0" err="1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Алгебра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Преобразование числовых выражений, содержащих квадратные корни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 dirty="0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7"/>
                        </a:rPr>
                        <a:t>gosuslugi.ru/</a:t>
                      </a:r>
                      <a:r>
                        <a:rPr lang="en-US" sz="1050" u="sng" strike="noStrike" cap="none" dirty="0" err="1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7"/>
                        </a:rPr>
                        <a:t>edu</a:t>
                      </a:r>
                      <a:r>
                        <a:rPr lang="en-US" sz="1050" u="sng" strike="noStrike" cap="none" dirty="0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7"/>
                        </a:rPr>
                        <a:t>-content/theme/99011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Геометрия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Метод удвоения медианы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 dirty="0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8"/>
                        </a:rPr>
                        <a:t>gosuslugi.ru/</a:t>
                      </a:r>
                      <a:r>
                        <a:rPr lang="en-US" sz="1050" u="sng" strike="noStrike" cap="none" dirty="0" err="1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8"/>
                        </a:rPr>
                        <a:t>edu</a:t>
                      </a:r>
                      <a:r>
                        <a:rPr lang="en-US" sz="1050" u="sng" strike="noStrike" cap="none" dirty="0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8"/>
                        </a:rPr>
                        <a:t>-content/lesson/211234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Алгебра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Биквадратные уравнения. Уравнения третьей и четвёртой степеней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9"/>
                        </a:rPr>
                        <a:t>gosuslugi.ru/edu-content/lesson/210680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Геометрия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Понятие о преобразовании подобия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0"/>
                        </a:rPr>
                        <a:t>gosuslugi.ru/edu-content/lesson/211443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Биология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Цитология — наука о клетке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1"/>
                        </a:rPr>
                        <a:t>gosuslugi.ru/edu-content/lesson/236148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Биология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Влияние фитогормонов на рост растения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2"/>
                        </a:rPr>
                        <a:t>gosuslugi.ru/edu-content/lesson/234645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Биология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Строение бактерий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3"/>
                        </a:rPr>
                        <a:t>gosuslugi.ru/edu-content/lesson/234937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Биология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Животные и среда обитания. Популяции животных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4"/>
                        </a:rPr>
                        <a:t>gosuslugi.ru/edu-content/lesson/235278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Биология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Обмен газов в лёгких и тканях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5"/>
                        </a:rPr>
                        <a:t>gosuslugi.ru/edu-content/lesson/234334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Химия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Тепловой эффект химической реакции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6"/>
                        </a:rPr>
                        <a:t>gosuslugi.ru/edu-content/lesson/132493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86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Химия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433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strike="noStrike" cap="none">
                          <a:solidFill>
                            <a:srgbClr val="1E24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Реакции ионного обмена. Качественные реакции</a:t>
                      </a:r>
                      <a:endParaRPr sz="105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453EE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sng" strike="noStrike" cap="none" dirty="0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7"/>
                        </a:rPr>
                        <a:t>gosuslugi.ru/</a:t>
                      </a:r>
                      <a:r>
                        <a:rPr lang="en-US" sz="1050" u="sng" strike="noStrike" cap="none" dirty="0" err="1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7"/>
                        </a:rPr>
                        <a:t>edu</a:t>
                      </a:r>
                      <a:r>
                        <a:rPr lang="en-US" sz="1050" u="sng" strike="noStrike" cap="none" dirty="0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17"/>
                        </a:rPr>
                        <a:t>-content/lesson/132509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3150" marR="73150" marT="18300" marB="18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0C56952-8002-43C1-B46B-64A5DFB6C364}"/>
              </a:ext>
            </a:extLst>
          </p:cNvPr>
          <p:cNvSpPr/>
          <p:nvPr/>
        </p:nvSpPr>
        <p:spPr>
          <a:xfrm>
            <a:off x="567444" y="2011302"/>
            <a:ext cx="1091506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3399"/>
                </a:solidFill>
              </a:rPr>
              <a:t>Развитие сети психолого-педагогических классов (групп) </a:t>
            </a:r>
          </a:p>
        </p:txBody>
      </p:sp>
    </p:spTree>
    <p:extLst>
      <p:ext uri="{BB962C8B-B14F-4D97-AF65-F5344CB8AC3E}">
        <p14:creationId xmlns:p14="http://schemas.microsoft.com/office/powerpoint/2010/main" val="17461608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A932A0F-FA16-421F-9993-90D1B3AFB325}"/>
              </a:ext>
            </a:extLst>
          </p:cNvPr>
          <p:cNvSpPr/>
          <p:nvPr/>
        </p:nvSpPr>
        <p:spPr>
          <a:xfrm>
            <a:off x="271243" y="802915"/>
            <a:ext cx="117753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/>
              <a:t>Увеличение доли  учителей математики, физики, </a:t>
            </a:r>
            <a:r>
              <a:rPr lang="ru-RU" b="1" i="1" dirty="0"/>
              <a:t>химии</a:t>
            </a:r>
            <a:r>
              <a:rPr lang="ru-RU" sz="1600" b="1" i="1" dirty="0"/>
              <a:t>, биологии в возрасте до 35 лет до 30%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46AA942-1D34-4081-BC8E-CAA13BB0EA77}"/>
              </a:ext>
            </a:extLst>
          </p:cNvPr>
          <p:cNvSpPr/>
          <p:nvPr/>
        </p:nvSpPr>
        <p:spPr>
          <a:xfrm>
            <a:off x="212520" y="1172248"/>
            <a:ext cx="1078544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rgbClr val="0070C0"/>
                </a:solidFill>
              </a:rPr>
              <a:t>ПЛАН МЕРОПРИЯТИЙ («ДОРОЖНАЯ КАРТА») комплексного развития сети психолого-педагогических классов (групп) в субъектах Российской Федерации на 2026-2030 годы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74144D1-E851-4533-ADD9-5842122CDF65}"/>
              </a:ext>
            </a:extLst>
          </p:cNvPr>
          <p:cNvSpPr/>
          <p:nvPr/>
        </p:nvSpPr>
        <p:spPr>
          <a:xfrm>
            <a:off x="9065083" y="1783856"/>
            <a:ext cx="256192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hlinkClick r:id="rId2"/>
              </a:rPr>
              <a:t>https://disk.yandex.ru/i/BjUeo0RMjvR0NQ</a:t>
            </a:r>
            <a:r>
              <a:rPr lang="ru-RU" sz="1050" dirty="0"/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41FC771-DC19-44C1-9857-8879EB55936C}"/>
              </a:ext>
            </a:extLst>
          </p:cNvPr>
          <p:cNvSpPr/>
          <p:nvPr/>
        </p:nvSpPr>
        <p:spPr>
          <a:xfrm>
            <a:off x="409446" y="6440822"/>
            <a:ext cx="11683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hlinkClick r:id="rId3"/>
              </a:rPr>
              <a:t>Методические рекомендации по комплексному развитию сети психолого-педагогических классов (групп) в субъектах Российской Федерации</a:t>
            </a:r>
            <a:endParaRPr lang="ru-RU" sz="1200" dirty="0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34745420-232D-4064-A14F-C124CC1AD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560127"/>
              </p:ext>
            </p:extLst>
          </p:nvPr>
        </p:nvGraphicFramePr>
        <p:xfrm>
          <a:off x="271243" y="2076427"/>
          <a:ext cx="11225340" cy="4287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0550">
                  <a:extLst>
                    <a:ext uri="{9D8B030D-6E8A-4147-A177-3AD203B41FA5}">
                      <a16:colId xmlns:a16="http://schemas.microsoft.com/office/drawing/2014/main" val="1225674574"/>
                    </a:ext>
                  </a:extLst>
                </a:gridCol>
                <a:gridCol w="3714790">
                  <a:extLst>
                    <a:ext uri="{9D8B030D-6E8A-4147-A177-3AD203B41FA5}">
                      <a16:colId xmlns:a16="http://schemas.microsoft.com/office/drawing/2014/main" val="276760711"/>
                    </a:ext>
                  </a:extLst>
                </a:gridCol>
              </a:tblGrid>
              <a:tr h="38564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Наименование мероприятия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Ожидаемый результат к 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564747"/>
                  </a:ext>
                </a:extLst>
              </a:tr>
              <a:tr h="475452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3399"/>
                          </a:solidFill>
                        </a:rPr>
                        <a:t>Доля обучающихся </a:t>
                      </a:r>
                      <a:r>
                        <a:rPr lang="ru-RU" sz="1400" dirty="0"/>
                        <a:t>9 и 11 классов общеобразовательных организаций субъекта РФ, обучающихся в предпрофильных и профильных психолого-педагогических классах (группах)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</a:rPr>
                        <a:t>1,5%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обучающихся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400" dirty="0"/>
                        <a:t>в ППК от 8-11 </a:t>
                      </a:r>
                      <a:r>
                        <a:rPr lang="ru-RU" sz="1400" dirty="0" err="1"/>
                        <a:t>кл</a:t>
                      </a:r>
                      <a:r>
                        <a:rPr lang="ru-RU" sz="1400" dirty="0"/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543214"/>
                  </a:ext>
                </a:extLst>
              </a:tr>
              <a:tr h="855813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003399"/>
                          </a:solidFill>
                        </a:rPr>
                        <a:t>Доля выпускников предпрофильных и профильных </a:t>
                      </a:r>
                      <a:r>
                        <a:rPr lang="ru-RU" sz="1400" dirty="0"/>
                        <a:t>психолого-педагогических классов (групп) общеобразовательных организаций, поступивших на обучение 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</a:rPr>
                        <a:t>по программам СПО</a:t>
                      </a:r>
                      <a:r>
                        <a:rPr lang="ru-RU" sz="1400" dirty="0"/>
                        <a:t> УГПС 44.00.00 Образование и педагогические науки, 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</a:rPr>
                        <a:t>бакалавриата и специалитета</a:t>
                      </a:r>
                      <a:r>
                        <a:rPr lang="ru-RU" sz="1400" dirty="0"/>
                        <a:t> по УГСН 44.00.00 Образование и педагогические науки (%)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</a:rPr>
                        <a:t>10% 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</a:rPr>
                        <a:t>- СПО </a:t>
                      </a:r>
                      <a:r>
                        <a:rPr lang="ru-RU" sz="1400" dirty="0"/>
                        <a:t>(от числа выпускников ППК)</a:t>
                      </a:r>
                    </a:p>
                    <a:p>
                      <a:endParaRPr lang="ru-RU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</a:rPr>
                        <a:t>20% 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</a:rPr>
                        <a:t>- вуз </a:t>
                      </a:r>
                      <a:r>
                        <a:rPr lang="ru-RU" sz="1400" dirty="0"/>
                        <a:t>(от числа выпускников ППК)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9334952"/>
                  </a:ext>
                </a:extLst>
              </a:tr>
              <a:tr h="1996897">
                <a:tc>
                  <a:txBody>
                    <a:bodyPr/>
                    <a:lstStyle/>
                    <a:p>
                      <a:r>
                        <a:rPr lang="ru-RU" sz="1400" dirty="0"/>
                        <a:t>Доля выпускников психолого-педагогических классов (групп) общеобразовательных</a:t>
                      </a:r>
                    </a:p>
                    <a:p>
                      <a:r>
                        <a:rPr lang="ru-RU" sz="1400" dirty="0"/>
                        <a:t>организаций, </a:t>
                      </a:r>
                      <a:r>
                        <a:rPr lang="ru-RU" sz="1400" b="1" dirty="0">
                          <a:solidFill>
                            <a:srgbClr val="003399"/>
                          </a:solidFill>
                        </a:rPr>
                        <a:t>поступивших</a:t>
                      </a:r>
                      <a:r>
                        <a:rPr lang="ru-RU" sz="1400" dirty="0"/>
                        <a:t> на обучение в образовательные организации </a:t>
                      </a:r>
                      <a:r>
                        <a:rPr lang="ru-RU" sz="1400" b="1" dirty="0"/>
                        <a:t>среднего</a:t>
                      </a:r>
                    </a:p>
                    <a:p>
                      <a:r>
                        <a:rPr lang="ru-RU" sz="1400" b="1" dirty="0"/>
                        <a:t>профессионального образования</a:t>
                      </a:r>
                      <a:r>
                        <a:rPr lang="ru-RU" sz="1400" dirty="0"/>
                        <a:t> по укрупненной группе профессий и специальностей УГПС</a:t>
                      </a:r>
                    </a:p>
                    <a:p>
                      <a:r>
                        <a:rPr lang="ru-RU" sz="1400" dirty="0"/>
                        <a:t>44.00.00 «Образование и педагогические науки» (%) </a:t>
                      </a:r>
                      <a:r>
                        <a:rPr lang="ru-RU" sz="1400" b="1" dirty="0">
                          <a:solidFill>
                            <a:srgbClr val="003399"/>
                          </a:solidFill>
                        </a:rPr>
                        <a:t>на основе договоров о целевом обучении </a:t>
                      </a:r>
                      <a:r>
                        <a:rPr lang="ru-RU" sz="1400" dirty="0"/>
                        <a:t>с заказчиком целевого обучения</a:t>
                      </a:r>
                    </a:p>
                    <a:p>
                      <a:endParaRPr lang="ru-RU" sz="1400" dirty="0"/>
                    </a:p>
                    <a:p>
                      <a:r>
                        <a:rPr lang="ru-RU" sz="1400" dirty="0"/>
                        <a:t>Доля выпускников психолого-педагогических классов (групп) общеобразовательных</a:t>
                      </a:r>
                    </a:p>
                    <a:p>
                      <a:r>
                        <a:rPr lang="ru-RU" sz="1400" dirty="0"/>
                        <a:t>организаций, </a:t>
                      </a:r>
                      <a:r>
                        <a:rPr lang="ru-RU" sz="1400" b="1" dirty="0">
                          <a:solidFill>
                            <a:srgbClr val="003399"/>
                          </a:solidFill>
                        </a:rPr>
                        <a:t>поступивших</a:t>
                      </a:r>
                      <a:r>
                        <a:rPr lang="ru-RU" sz="1400" dirty="0"/>
                        <a:t> на обучение в образовательные организации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высшего образования </a:t>
                      </a:r>
                      <a:r>
                        <a:rPr lang="ru-RU" sz="1400" dirty="0"/>
                        <a:t>по программам бакалавриата и специалитета по УГСН 44.00.00 «Образование и педагогические науки» (%) </a:t>
                      </a:r>
                      <a:r>
                        <a:rPr lang="ru-RU" sz="1400" b="1" dirty="0">
                          <a:solidFill>
                            <a:srgbClr val="003399"/>
                          </a:solidFill>
                        </a:rPr>
                        <a:t>на основе договоров о целевом обучении </a:t>
                      </a:r>
                      <a:r>
                        <a:rPr lang="ru-RU" sz="1400" dirty="0"/>
                        <a:t>с заказчиком целевого обучения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</a:rPr>
                        <a:t>15%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400" dirty="0"/>
                        <a:t>(от числа выпускников ППК)</a:t>
                      </a:r>
                    </a:p>
                    <a:p>
                      <a:r>
                        <a:rPr lang="ru-RU" sz="1400" dirty="0"/>
                        <a:t>           СПО + вуз</a:t>
                      </a:r>
                    </a:p>
                    <a:p>
                      <a:r>
                        <a:rPr lang="ru-RU" sz="1400" dirty="0"/>
                        <a:t>            </a:t>
                      </a:r>
                    </a:p>
                    <a:p>
                      <a:r>
                        <a:rPr lang="ru-RU" sz="1400" dirty="0"/>
                        <a:t>           целевые договоры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615942"/>
                  </a:ext>
                </a:extLst>
              </a:tr>
            </a:tbl>
          </a:graphicData>
        </a:graphic>
      </p:graphicFrame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7A5CDF1-3010-4B8B-9B9A-881DB7E687D9}"/>
              </a:ext>
            </a:extLst>
          </p:cNvPr>
          <p:cNvCxnSpPr>
            <a:cxnSpLocks/>
          </p:cNvCxnSpPr>
          <p:nvPr/>
        </p:nvCxnSpPr>
        <p:spPr>
          <a:xfrm>
            <a:off x="8014174" y="4296383"/>
            <a:ext cx="0" cy="48656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F1723CA-3084-4D74-B149-AC8AB07CEF73}"/>
              </a:ext>
            </a:extLst>
          </p:cNvPr>
          <p:cNvCxnSpPr/>
          <p:nvPr/>
        </p:nvCxnSpPr>
        <p:spPr>
          <a:xfrm>
            <a:off x="8014174" y="4782943"/>
            <a:ext cx="218113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8" descr="https://www.pinclipart.com/picdir/big/288-2884575_sample-courses-clipart.png">
            <a:extLst>
              <a:ext uri="{FF2B5EF4-FFF2-40B4-BE49-F238E27FC236}">
                <a16:creationId xmlns:a16="http://schemas.microsoft.com/office/drawing/2014/main" id="{12F93D00-F19F-48B8-B29E-7D6A95EBD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142" y="6583132"/>
            <a:ext cx="276406" cy="24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4AD7A763-05A9-4E1C-B0DF-8854599A3C9F}"/>
              </a:ext>
            </a:extLst>
          </p:cNvPr>
          <p:cNvGrpSpPr/>
          <p:nvPr/>
        </p:nvGrpSpPr>
        <p:grpSpPr>
          <a:xfrm>
            <a:off x="479548" y="167115"/>
            <a:ext cx="6120931" cy="609710"/>
            <a:chOff x="670048" y="5647902"/>
            <a:chExt cx="6120931" cy="609710"/>
          </a:xfrm>
        </p:grpSpPr>
        <p:sp>
          <p:nvSpPr>
            <p:cNvPr id="16" name="Текст 8">
              <a:extLst>
                <a:ext uri="{FF2B5EF4-FFF2-40B4-BE49-F238E27FC236}">
                  <a16:creationId xmlns:a16="http://schemas.microsoft.com/office/drawing/2014/main" id="{D74C3195-31C2-4463-9B92-5D322612E4E9}"/>
                </a:ext>
              </a:extLst>
            </p:cNvPr>
            <p:cNvSpPr txBox="1">
              <a:spLocks/>
            </p:cNvSpPr>
            <p:nvPr/>
          </p:nvSpPr>
          <p:spPr>
            <a:xfrm>
              <a:off x="1418733" y="5712692"/>
              <a:ext cx="5372246" cy="480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ct val="90000"/>
                </a:lnSpc>
                <a:defRPr sz="1200">
                  <a:latin typeface="Montserrat" panose="00000500000000000000" pitchFamily="2" charset="-5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Увеличение доли </a:t>
              </a: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D4798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молодых учителей </a:t>
              </a: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до </a:t>
              </a:r>
              <a:r>
                <a:rPr lang="ru-RU" sz="2800" b="1" dirty="0">
                  <a:solidFill>
                    <a:srgbClr val="0D4798"/>
                  </a:solidFill>
                  <a:latin typeface="+mn-lt"/>
                  <a:cs typeface="Arial" panose="020B0604020202020204" pitchFamily="34" charset="0"/>
                </a:rPr>
                <a:t>30%</a:t>
              </a:r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8A9FBAA7-4184-472F-9385-52C0C92CBB61}"/>
                </a:ext>
              </a:extLst>
            </p:cNvPr>
            <p:cNvSpPr/>
            <p:nvPr/>
          </p:nvSpPr>
          <p:spPr>
            <a:xfrm>
              <a:off x="670048" y="5647902"/>
              <a:ext cx="609710" cy="609710"/>
            </a:xfrm>
            <a:prstGeom prst="roundRect">
              <a:avLst/>
            </a:prstGeom>
            <a:solidFill>
              <a:srgbClr val="0D47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SemiBold" panose="00000700000000000000" pitchFamily="50" charset="-52"/>
                <a:cs typeface="Arial" panose="020B0604020202020204" pitchFamily="34" charset="0"/>
              </a:endParaRPr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69E2C29-C9A8-48EF-9E2B-32E92B91FE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87" y="5709441"/>
              <a:ext cx="486633" cy="486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57780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55DB483-C6E1-4E75-9B0E-B670555834E9}"/>
              </a:ext>
            </a:extLst>
          </p:cNvPr>
          <p:cNvSpPr/>
          <p:nvPr/>
        </p:nvSpPr>
        <p:spPr>
          <a:xfrm>
            <a:off x="162187" y="7636"/>
            <a:ext cx="118005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Методические вебинары для учителей, реализующих программы углублённого изучения предметов МиЕНО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FE641F7-DA0E-4CEA-8B85-15469E333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542270"/>
              </p:ext>
            </p:extLst>
          </p:nvPr>
        </p:nvGraphicFramePr>
        <p:xfrm>
          <a:off x="548950" y="925184"/>
          <a:ext cx="11094099" cy="5094183"/>
        </p:xfrm>
        <a:graphic>
          <a:graphicData uri="http://schemas.openxmlformats.org/drawingml/2006/table">
            <a:tbl>
              <a:tblPr/>
              <a:tblGrid>
                <a:gridCol w="1370742">
                  <a:extLst>
                    <a:ext uri="{9D8B030D-6E8A-4147-A177-3AD203B41FA5}">
                      <a16:colId xmlns:a16="http://schemas.microsoft.com/office/drawing/2014/main" val="4107529638"/>
                    </a:ext>
                  </a:extLst>
                </a:gridCol>
                <a:gridCol w="3265193">
                  <a:extLst>
                    <a:ext uri="{9D8B030D-6E8A-4147-A177-3AD203B41FA5}">
                      <a16:colId xmlns:a16="http://schemas.microsoft.com/office/drawing/2014/main" val="2924237191"/>
                    </a:ext>
                  </a:extLst>
                </a:gridCol>
                <a:gridCol w="2398763">
                  <a:extLst>
                    <a:ext uri="{9D8B030D-6E8A-4147-A177-3AD203B41FA5}">
                      <a16:colId xmlns:a16="http://schemas.microsoft.com/office/drawing/2014/main" val="2719566367"/>
                    </a:ext>
                  </a:extLst>
                </a:gridCol>
                <a:gridCol w="4059401">
                  <a:extLst>
                    <a:ext uri="{9D8B030D-6E8A-4147-A177-3AD203B41FA5}">
                      <a16:colId xmlns:a16="http://schemas.microsoft.com/office/drawing/2014/main" val="1572596385"/>
                    </a:ext>
                  </a:extLst>
                </a:gridCol>
              </a:tblGrid>
              <a:tr h="3741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Предмет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Тематика вебинаров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Даты проведения вебинаров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ССЫЛКА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88831"/>
                  </a:ext>
                </a:extLst>
              </a:tr>
              <a:tr h="10111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Математика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Обучающий цикл методических вебинаров "Углубленное изучение учебного предмета "Математика"  в 7-11 классах", 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(вебинары по 4 часа)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14.10,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15.10, 22.10, 28.10 (октябрь),                                                                                                 11.11, 12.11, 18.11, 19.11, 24.11,  25.11, 26.11  (ноябрь)                                                    01.12, 02.12, 03.12, 07.12,  09.12, 10.12, 14.12.(декабрь)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"/>
                        </a:rPr>
                        <a:t>https://max.ru/join/Ay8E98q1cjbPktZEqi7vN2kB7qMPqBwvQrRcKS8GQ58</a:t>
                      </a:r>
                      <a:endParaRPr lang="en-US" sz="10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953402"/>
                  </a:ext>
                </a:extLst>
              </a:tr>
              <a:tr h="7892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Физика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Обучающий цикл методических вебинаров "Углубленное изучение учебного предмета "Физика"  в 7-11 классах",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(вебинары по 4 часа)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13.10, 15.10, 20.10,22.10, 27.10, 29.10  (октябрь),                                                                                                03.11, 05.11, 10.11, 12.11, 17.11, 19.11, 24.11, 26.11  (ноябрь)                                                    01.12, 03.12, 08.12, 10.12 (декабрь)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"/>
                        </a:rPr>
                        <a:t>https://max.ru/join/_7rrR49CMRpAvQ3iODx2XxoxlyTDrbw6TeaA93W__9g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40154"/>
                  </a:ext>
                </a:extLst>
              </a:tr>
              <a:tr h="1050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Химия 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Обучающий цикл методических вебинаров "Углубленное изучение учебного предмета "Химия"  в 8-11 классах",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(вебинары по 4 часа)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21.10, 22.10,  28.10, 29.10 (октябрь),                                                                                                05.11, 06.11, 11.11, 12.11, 18.11, 19.11, 25.11, 26.11  (ноябрь)                                                    02.12, 03.12, 09.12, 10.12, 16.12., 17.12 (декабрь)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"/>
                        </a:rPr>
                        <a:t>https://max.ru/join/Yxc5wLO5eCzVeKigeDD9WtmSzLwGGKr_j4cgfanpbXE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00513"/>
                  </a:ext>
                </a:extLst>
              </a:tr>
              <a:tr h="1050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Биология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Обучающий цикл методических вебинаров "Углубленное изучение учебного предмета "Биология"  в 7-11 классах", 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(вебинары по 4 часа)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13.10, 15.10, 20.10,22.10, 27.10, 29.10  (октябрь),                                                                                                03.11, 05.11, 10.11, 12.11, 17.11, 19.11, 24.11, 26.11  (ноябрь)                                                    01.12, 03.12, 08.12, 10.12 (декабрь)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"/>
                        </a:rPr>
                        <a:t>https://max.ru/join/uV7Yt5Lw1P4lwlZ7Mbluq_OgfGZPwveYr5le7gOf3yQ</a:t>
                      </a:r>
                      <a:endParaRPr lang="en-U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682049"/>
                  </a:ext>
                </a:extLst>
              </a:tr>
              <a:tr h="8190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Информатика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Обучающий цикл методических вебинаров "Углубленное изучение учебного предмета "Информатика"  в 7-11 классах",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(вебинары по 4 часа)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14.10, 21.10, 28.10, 11.11, 18.11… </a:t>
                      </a: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6"/>
                        </a:rPr>
                        <a:t>https://max.ru/join/g1Y2GP-rY9eM-Sb8wS50Sv1YMJ4p_pN8aTehWIyQHNQ</a:t>
                      </a:r>
                      <a:endParaRPr lang="en-US" sz="10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98" marR="6198" marT="61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43139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22F628A-1D79-4CE4-A880-037D74AC5E95}"/>
              </a:ext>
            </a:extLst>
          </p:cNvPr>
          <p:cNvSpPr txBox="1"/>
          <p:nvPr/>
        </p:nvSpPr>
        <p:spPr>
          <a:xfrm>
            <a:off x="548950" y="6105918"/>
            <a:ext cx="107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ЗАДАЧА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5BE7C7-23A0-4CD9-B69B-25CF9DFC8F55}"/>
              </a:ext>
            </a:extLst>
          </p:cNvPr>
          <p:cNvSpPr txBox="1"/>
          <p:nvPr/>
        </p:nvSpPr>
        <p:spPr>
          <a:xfrm>
            <a:off x="1695909" y="6105918"/>
            <a:ext cx="48469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Обеспечить участие учителей, реализующих программы углублённого изучения предметов МиЕНО, в предметных вебинарах в соответствии с графиком.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7C5125-6F43-4258-81E4-DD08EF07BE7D}"/>
              </a:ext>
            </a:extLst>
          </p:cNvPr>
          <p:cNvSpPr txBox="1"/>
          <p:nvPr/>
        </p:nvSpPr>
        <p:spPr>
          <a:xfrm>
            <a:off x="9750022" y="512577"/>
            <a:ext cx="227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Начало в 14:00 часов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7215D6-0539-4E3C-B90E-D5860D6AFE63}"/>
              </a:ext>
            </a:extLst>
          </p:cNvPr>
          <p:cNvSpPr txBox="1"/>
          <p:nvPr/>
        </p:nvSpPr>
        <p:spPr>
          <a:xfrm>
            <a:off x="7554897" y="6229029"/>
            <a:ext cx="1899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Ссылка для регистрации: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8706C17-CF5B-4F98-9032-2DAD3A9604EE}"/>
              </a:ext>
            </a:extLst>
          </p:cNvPr>
          <p:cNvSpPr/>
          <p:nvPr/>
        </p:nvSpPr>
        <p:spPr>
          <a:xfrm>
            <a:off x="7554897" y="6443091"/>
            <a:ext cx="34644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https://forms.yandex.ru/u/6ac7817d49af47003250b49d</a:t>
            </a:r>
            <a:r>
              <a:rPr lang="ru-RU" sz="11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7386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8A3608B-3A2D-489C-8576-1B7F6BB4E2D0}"/>
              </a:ext>
            </a:extLst>
          </p:cNvPr>
          <p:cNvSpPr/>
          <p:nvPr/>
        </p:nvSpPr>
        <p:spPr>
          <a:xfrm>
            <a:off x="391486" y="149879"/>
            <a:ext cx="62578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Семинар для учителей физики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2DC7AB-EEA7-49D3-9061-9C8917E2F499}"/>
              </a:ext>
            </a:extLst>
          </p:cNvPr>
          <p:cNvSpPr/>
          <p:nvPr/>
        </p:nvSpPr>
        <p:spPr>
          <a:xfrm>
            <a:off x="434370" y="1329697"/>
            <a:ext cx="48573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13 октября 2026 года в 14:00 (МСК)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D4E7CD4-63C4-4D9C-93CE-3117A5CBD578}"/>
              </a:ext>
            </a:extLst>
          </p:cNvPr>
          <p:cNvSpPr/>
          <p:nvPr/>
        </p:nvSpPr>
        <p:spPr>
          <a:xfrm>
            <a:off x="3368958" y="3112288"/>
            <a:ext cx="7124332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50" i="1" dirty="0">
                <a:solidFill>
                  <a:srgbClr val="0070C0"/>
                </a:solidFill>
              </a:rPr>
              <a:t>Категория участников: </a:t>
            </a:r>
            <a:r>
              <a:rPr lang="ru-RU" sz="1650" i="1" dirty="0"/>
              <a:t>учителя физики, руководители методических объединений, заместители директора образовательных организаций, курирующих учебную и методическую работу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8EF5E6E-2653-4E7C-9877-362A88177506}"/>
              </a:ext>
            </a:extLst>
          </p:cNvPr>
          <p:cNvSpPr/>
          <p:nvPr/>
        </p:nvSpPr>
        <p:spPr>
          <a:xfrm>
            <a:off x="275208" y="1403315"/>
            <a:ext cx="5175681" cy="674703"/>
          </a:xfrm>
          <a:prstGeom prst="roundRect">
            <a:avLst>
              <a:gd name="adj" fmla="val 50000"/>
            </a:avLst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D8978E1-604C-4965-A01D-23600D2FB576}"/>
              </a:ext>
            </a:extLst>
          </p:cNvPr>
          <p:cNvSpPr/>
          <p:nvPr/>
        </p:nvSpPr>
        <p:spPr>
          <a:xfrm>
            <a:off x="391486" y="763717"/>
            <a:ext cx="5840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3399"/>
                </a:solidFill>
              </a:rPr>
              <a:t>ФГАОУ ВО «Государственный университет просвещения»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33FA617-C3F8-4461-B10D-A0BDEFC79CA0}"/>
              </a:ext>
            </a:extLst>
          </p:cNvPr>
          <p:cNvSpPr/>
          <p:nvPr/>
        </p:nvSpPr>
        <p:spPr>
          <a:xfrm>
            <a:off x="603682" y="4172543"/>
            <a:ext cx="95161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</a:rPr>
              <a:t>Ведущие семинара:</a:t>
            </a:r>
          </a:p>
          <a:p>
            <a:r>
              <a:rPr lang="ru-RU" sz="1600" b="1" dirty="0"/>
              <a:t>Буш А.Ф., </a:t>
            </a:r>
            <a:r>
              <a:rPr lang="ru-RU" sz="1600" dirty="0"/>
              <a:t>старший преподаватель кафедры фундаментальной физики</a:t>
            </a:r>
          </a:p>
          <a:p>
            <a:r>
              <a:rPr lang="ru-RU" sz="1600" dirty="0"/>
              <a:t>и нанотехнологий ФГАОУ ВО «Государственный университет просвещения»,</a:t>
            </a:r>
          </a:p>
          <a:p>
            <a:r>
              <a:rPr lang="ru-RU" sz="1600" b="1" dirty="0"/>
              <a:t>Попова А.В., </a:t>
            </a:r>
            <a:r>
              <a:rPr lang="ru-RU" sz="1600" dirty="0"/>
              <a:t>старший преподаватель кафедры фундаментальной физики</a:t>
            </a:r>
          </a:p>
          <a:p>
            <a:r>
              <a:rPr lang="ru-RU" sz="1600" dirty="0"/>
              <a:t>и нанотехнологий ФГАОУ ВО «Государственный университет просвещения»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991452B-B6C2-4ED8-A948-A0193B0E2744}"/>
              </a:ext>
            </a:extLst>
          </p:cNvPr>
          <p:cNvSpPr/>
          <p:nvPr/>
        </p:nvSpPr>
        <p:spPr>
          <a:xfrm>
            <a:off x="3553286" y="3176136"/>
            <a:ext cx="6993386" cy="877821"/>
          </a:xfrm>
          <a:prstGeom prst="roundRect">
            <a:avLst>
              <a:gd name="adj" fmla="val 40075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78E400-45B1-448E-A062-64BAECDFA819}"/>
              </a:ext>
            </a:extLst>
          </p:cNvPr>
          <p:cNvSpPr/>
          <p:nvPr/>
        </p:nvSpPr>
        <p:spPr>
          <a:xfrm>
            <a:off x="603682" y="6002876"/>
            <a:ext cx="7519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Ссылка </a:t>
            </a:r>
            <a:r>
              <a:rPr lang="ru-RU" sz="1400" u="sng" dirty="0"/>
              <a:t>для регистрации </a:t>
            </a:r>
            <a:r>
              <a:rPr lang="ru-RU" sz="1400" dirty="0"/>
              <a:t>на семинар: </a:t>
            </a:r>
            <a:r>
              <a:rPr lang="ru-RU" sz="1400" dirty="0">
                <a:hlinkClick r:id="rId2"/>
              </a:rPr>
              <a:t>https://quick.apkpro.ru/poll/176699</a:t>
            </a:r>
            <a:r>
              <a:rPr lang="ru-RU" sz="1400" dirty="0"/>
              <a:t>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C903186-81B9-44FD-B570-FECC1B068774}"/>
              </a:ext>
            </a:extLst>
          </p:cNvPr>
          <p:cNvSpPr/>
          <p:nvPr/>
        </p:nvSpPr>
        <p:spPr>
          <a:xfrm>
            <a:off x="603682" y="6284739"/>
            <a:ext cx="117526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Ссылка </a:t>
            </a:r>
            <a:r>
              <a:rPr lang="ru-RU" sz="1400" u="sng" dirty="0"/>
              <a:t>для участия </a:t>
            </a:r>
            <a:r>
              <a:rPr lang="ru-RU" sz="1400" dirty="0"/>
              <a:t>в семинаре на платформе ВК </a:t>
            </a:r>
            <a:r>
              <a:rPr lang="ru-RU" sz="1400" dirty="0">
                <a:hlinkClick r:id="rId3"/>
              </a:rPr>
              <a:t>https://vkvideo.ru/live-8534_456243149?list=ln-JnTEwkPj4fShdobxxb</a:t>
            </a:r>
            <a:r>
              <a:rPr lang="ru-RU" sz="1400" dirty="0"/>
              <a:t>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3FCA53C-C132-43C9-9D2C-E4A7F980F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323" y="126345"/>
            <a:ext cx="3005933" cy="100670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AF141B5-1FBB-4832-AEAF-B778A39F5CD0}"/>
              </a:ext>
            </a:extLst>
          </p:cNvPr>
          <p:cNvSpPr/>
          <p:nvPr/>
        </p:nvSpPr>
        <p:spPr>
          <a:xfrm>
            <a:off x="603682" y="5736472"/>
            <a:ext cx="1683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hlinkClick r:id="rId5"/>
              </a:rPr>
              <a:t>Письмо о вебинаре</a:t>
            </a:r>
            <a:endParaRPr lang="ru-RU" sz="14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BBE4560-AF59-413C-98E0-A5B6A915C654}"/>
              </a:ext>
            </a:extLst>
          </p:cNvPr>
          <p:cNvSpPr/>
          <p:nvPr/>
        </p:nvSpPr>
        <p:spPr>
          <a:xfrm>
            <a:off x="714967" y="1987021"/>
            <a:ext cx="9293554" cy="1006704"/>
          </a:xfrm>
          <a:prstGeom prst="roundRect">
            <a:avLst>
              <a:gd name="adj" fmla="val 40075"/>
            </a:avLst>
          </a:prstGeom>
          <a:solidFill>
            <a:srgbClr val="003399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2F63718-56BC-4954-82C2-4E4F8E56DD24}"/>
              </a:ext>
            </a:extLst>
          </p:cNvPr>
          <p:cNvSpPr/>
          <p:nvPr/>
        </p:nvSpPr>
        <p:spPr>
          <a:xfrm>
            <a:off x="1106350" y="2064252"/>
            <a:ext cx="86890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Эксперимент как способ вовлечь: простые опыты на уроке и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во внеурочной деятельности по естественным наукам (физика)</a:t>
            </a:r>
          </a:p>
        </p:txBody>
      </p:sp>
    </p:spTree>
    <p:extLst>
      <p:ext uri="{BB962C8B-B14F-4D97-AF65-F5344CB8AC3E}">
        <p14:creationId xmlns:p14="http://schemas.microsoft.com/office/powerpoint/2010/main" val="1853448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11F429-61AB-450A-A163-226D0DD7D55D}"/>
              </a:ext>
            </a:extLst>
          </p:cNvPr>
          <p:cNvSpPr txBox="1"/>
          <p:nvPr/>
        </p:nvSpPr>
        <p:spPr>
          <a:xfrm>
            <a:off x="1349405" y="1651246"/>
            <a:ext cx="31999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solidFill>
                  <a:srgbClr val="003399"/>
                </a:solidFill>
              </a:rPr>
              <a:t>Разное </a:t>
            </a:r>
          </a:p>
        </p:txBody>
      </p:sp>
    </p:spTree>
    <p:extLst>
      <p:ext uri="{BB962C8B-B14F-4D97-AF65-F5344CB8AC3E}">
        <p14:creationId xmlns:p14="http://schemas.microsoft.com/office/powerpoint/2010/main" val="31320885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3F96A4-5D62-46A8-B8E1-C40E4AF397E9}"/>
              </a:ext>
            </a:extLst>
          </p:cNvPr>
          <p:cNvSpPr/>
          <p:nvPr/>
        </p:nvSpPr>
        <p:spPr>
          <a:xfrm>
            <a:off x="35722" y="-30208"/>
            <a:ext cx="1066800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3399"/>
                </a:solidFill>
              </a:rPr>
              <a:t>Введение курса внеурочной деятельности</a:t>
            </a:r>
          </a:p>
          <a:p>
            <a:r>
              <a:rPr lang="ru-RU" sz="2800" b="1" dirty="0">
                <a:solidFill>
                  <a:srgbClr val="003399"/>
                </a:solidFill>
              </a:rPr>
              <a:t>«Искусственный интеллект и информационная безопасность»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541563-0CE5-4C64-BB58-604C45686576}"/>
              </a:ext>
            </a:extLst>
          </p:cNvPr>
          <p:cNvSpPr txBox="1"/>
          <p:nvPr/>
        </p:nvSpPr>
        <p:spPr>
          <a:xfrm>
            <a:off x="236128" y="840254"/>
            <a:ext cx="2267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003399"/>
                </a:solidFill>
              </a:rPr>
              <a:t>Содержание курса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ACC6592-BFC4-42C1-A915-75594F475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6" y="1199777"/>
            <a:ext cx="10301772" cy="505054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object 191">
            <a:extLst>
              <a:ext uri="{FF2B5EF4-FFF2-40B4-BE49-F238E27FC236}">
                <a16:creationId xmlns:a16="http://schemas.microsoft.com/office/drawing/2014/main" id="{8FED09DF-9ADA-4BFD-8A25-F3ED757ABBC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540" y="6354177"/>
            <a:ext cx="2785722" cy="172616"/>
          </a:xfrm>
          <a:prstGeom prst="rect">
            <a:avLst/>
          </a:prstGeom>
        </p:spPr>
      </p:pic>
      <p:grpSp>
        <p:nvGrpSpPr>
          <p:cNvPr id="13" name="object 192">
            <a:extLst>
              <a:ext uri="{FF2B5EF4-FFF2-40B4-BE49-F238E27FC236}">
                <a16:creationId xmlns:a16="http://schemas.microsoft.com/office/drawing/2014/main" id="{47C4D690-7A5B-493B-A304-F74F09F96519}"/>
              </a:ext>
            </a:extLst>
          </p:cNvPr>
          <p:cNvGrpSpPr/>
          <p:nvPr/>
        </p:nvGrpSpPr>
        <p:grpSpPr>
          <a:xfrm>
            <a:off x="303540" y="6567461"/>
            <a:ext cx="3065145" cy="182245"/>
            <a:chOff x="736039" y="6576038"/>
            <a:chExt cx="3065145" cy="182245"/>
          </a:xfrm>
        </p:grpSpPr>
        <p:pic>
          <p:nvPicPr>
            <p:cNvPr id="14" name="object 193">
              <a:extLst>
                <a:ext uri="{FF2B5EF4-FFF2-40B4-BE49-F238E27FC236}">
                  <a16:creationId xmlns:a16="http://schemas.microsoft.com/office/drawing/2014/main" id="{A663A36D-A3DC-4EF8-800F-C11499F485E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039" y="6576038"/>
              <a:ext cx="3024546" cy="181946"/>
            </a:xfrm>
            <a:prstGeom prst="rect">
              <a:avLst/>
            </a:prstGeom>
          </p:spPr>
        </p:pic>
        <p:pic>
          <p:nvPicPr>
            <p:cNvPr id="15" name="object 194">
              <a:extLst>
                <a:ext uri="{FF2B5EF4-FFF2-40B4-BE49-F238E27FC236}">
                  <a16:creationId xmlns:a16="http://schemas.microsoft.com/office/drawing/2014/main" id="{C59D406C-90B8-441C-904F-79671501B39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5846" y="6633294"/>
              <a:ext cx="24794" cy="91439"/>
            </a:xfrm>
            <a:prstGeom prst="rect">
              <a:avLst/>
            </a:prstGeom>
          </p:spPr>
        </p:pic>
      </p:grpSp>
      <p:grpSp>
        <p:nvGrpSpPr>
          <p:cNvPr id="16" name="object 196">
            <a:extLst>
              <a:ext uri="{FF2B5EF4-FFF2-40B4-BE49-F238E27FC236}">
                <a16:creationId xmlns:a16="http://schemas.microsoft.com/office/drawing/2014/main" id="{3EB557CC-8E4E-443B-84A5-8C52474A4AFA}"/>
              </a:ext>
            </a:extLst>
          </p:cNvPr>
          <p:cNvGrpSpPr/>
          <p:nvPr/>
        </p:nvGrpSpPr>
        <p:grpSpPr>
          <a:xfrm>
            <a:off x="7575026" y="6498352"/>
            <a:ext cx="2753995" cy="217804"/>
            <a:chOff x="8204200" y="6561111"/>
            <a:chExt cx="2753995" cy="217804"/>
          </a:xfrm>
        </p:grpSpPr>
        <p:sp>
          <p:nvSpPr>
            <p:cNvPr id="17" name="object 197">
              <a:extLst>
                <a:ext uri="{FF2B5EF4-FFF2-40B4-BE49-F238E27FC236}">
                  <a16:creationId xmlns:a16="http://schemas.microsoft.com/office/drawing/2014/main" id="{C01CA0B3-3030-4AB7-B978-03BB21EC9082}"/>
                </a:ext>
              </a:extLst>
            </p:cNvPr>
            <p:cNvSpPr/>
            <p:nvPr/>
          </p:nvSpPr>
          <p:spPr>
            <a:xfrm>
              <a:off x="8210550" y="6567461"/>
              <a:ext cx="280670" cy="205104"/>
            </a:xfrm>
            <a:custGeom>
              <a:avLst/>
              <a:gdLst/>
              <a:ahLst/>
              <a:cxnLst/>
              <a:rect l="l" t="t" r="r" b="b"/>
              <a:pathLst>
                <a:path w="280670" h="205104">
                  <a:moveTo>
                    <a:pt x="246125" y="0"/>
                  </a:moveTo>
                  <a:lnTo>
                    <a:pt x="34290" y="0"/>
                  </a:lnTo>
                  <a:lnTo>
                    <a:pt x="20954" y="2679"/>
                  </a:lnTo>
                  <a:lnTo>
                    <a:pt x="10032" y="9994"/>
                  </a:lnTo>
                  <a:lnTo>
                    <a:pt x="2667" y="20853"/>
                  </a:lnTo>
                  <a:lnTo>
                    <a:pt x="0" y="34137"/>
                  </a:lnTo>
                  <a:lnTo>
                    <a:pt x="0" y="170698"/>
                  </a:lnTo>
                  <a:lnTo>
                    <a:pt x="2667" y="183987"/>
                  </a:lnTo>
                  <a:lnTo>
                    <a:pt x="10032" y="194838"/>
                  </a:lnTo>
                  <a:lnTo>
                    <a:pt x="20954" y="202156"/>
                  </a:lnTo>
                  <a:lnTo>
                    <a:pt x="34290" y="204838"/>
                  </a:lnTo>
                  <a:lnTo>
                    <a:pt x="246125" y="204838"/>
                  </a:lnTo>
                  <a:lnTo>
                    <a:pt x="259460" y="202156"/>
                  </a:lnTo>
                  <a:lnTo>
                    <a:pt x="270382" y="194838"/>
                  </a:lnTo>
                  <a:lnTo>
                    <a:pt x="277749" y="183987"/>
                  </a:lnTo>
                  <a:lnTo>
                    <a:pt x="280416" y="170698"/>
                  </a:lnTo>
                  <a:lnTo>
                    <a:pt x="280416" y="34137"/>
                  </a:lnTo>
                  <a:lnTo>
                    <a:pt x="277749" y="20853"/>
                  </a:lnTo>
                  <a:lnTo>
                    <a:pt x="270382" y="9994"/>
                  </a:lnTo>
                  <a:lnTo>
                    <a:pt x="259460" y="2679"/>
                  </a:lnTo>
                  <a:lnTo>
                    <a:pt x="246125" y="0"/>
                  </a:lnTo>
                  <a:close/>
                </a:path>
              </a:pathLst>
            </a:custGeom>
            <a:solidFill>
              <a:srgbClr val="0D4696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sp>
          <p:nvSpPr>
            <p:cNvPr id="18" name="object 198">
              <a:extLst>
                <a:ext uri="{FF2B5EF4-FFF2-40B4-BE49-F238E27FC236}">
                  <a16:creationId xmlns:a16="http://schemas.microsoft.com/office/drawing/2014/main" id="{CF8A8B8C-8018-4D72-AC98-CBE066D81810}"/>
                </a:ext>
              </a:extLst>
            </p:cNvPr>
            <p:cNvSpPr/>
            <p:nvPr/>
          </p:nvSpPr>
          <p:spPr>
            <a:xfrm>
              <a:off x="8210550" y="6567461"/>
              <a:ext cx="280670" cy="205104"/>
            </a:xfrm>
            <a:custGeom>
              <a:avLst/>
              <a:gdLst/>
              <a:ahLst/>
              <a:cxnLst/>
              <a:rect l="l" t="t" r="r" b="b"/>
              <a:pathLst>
                <a:path w="280670" h="205104">
                  <a:moveTo>
                    <a:pt x="0" y="34137"/>
                  </a:moveTo>
                  <a:lnTo>
                    <a:pt x="2667" y="20853"/>
                  </a:lnTo>
                  <a:lnTo>
                    <a:pt x="10032" y="9994"/>
                  </a:lnTo>
                  <a:lnTo>
                    <a:pt x="20954" y="2679"/>
                  </a:lnTo>
                  <a:lnTo>
                    <a:pt x="34290" y="0"/>
                  </a:lnTo>
                  <a:lnTo>
                    <a:pt x="246125" y="0"/>
                  </a:lnTo>
                  <a:lnTo>
                    <a:pt x="259460" y="2679"/>
                  </a:lnTo>
                  <a:lnTo>
                    <a:pt x="270382" y="9994"/>
                  </a:lnTo>
                  <a:lnTo>
                    <a:pt x="277749" y="20853"/>
                  </a:lnTo>
                  <a:lnTo>
                    <a:pt x="280416" y="34137"/>
                  </a:lnTo>
                  <a:lnTo>
                    <a:pt x="280416" y="170698"/>
                  </a:lnTo>
                  <a:lnTo>
                    <a:pt x="277749" y="183987"/>
                  </a:lnTo>
                  <a:lnTo>
                    <a:pt x="270382" y="194838"/>
                  </a:lnTo>
                  <a:lnTo>
                    <a:pt x="259460" y="202156"/>
                  </a:lnTo>
                  <a:lnTo>
                    <a:pt x="246125" y="204838"/>
                  </a:lnTo>
                  <a:lnTo>
                    <a:pt x="34290" y="204838"/>
                  </a:lnTo>
                  <a:lnTo>
                    <a:pt x="20954" y="202156"/>
                  </a:lnTo>
                  <a:lnTo>
                    <a:pt x="10032" y="194838"/>
                  </a:lnTo>
                  <a:lnTo>
                    <a:pt x="2667" y="183987"/>
                  </a:lnTo>
                  <a:lnTo>
                    <a:pt x="0" y="170698"/>
                  </a:lnTo>
                  <a:lnTo>
                    <a:pt x="0" y="34137"/>
                  </a:lnTo>
                  <a:close/>
                </a:path>
              </a:pathLst>
            </a:custGeom>
            <a:ln w="12700">
              <a:solidFill>
                <a:srgbClr val="0D4696"/>
              </a:solidFill>
            </a:ln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pic>
          <p:nvPicPr>
            <p:cNvPr id="19" name="object 199">
              <a:extLst>
                <a:ext uri="{FF2B5EF4-FFF2-40B4-BE49-F238E27FC236}">
                  <a16:creationId xmlns:a16="http://schemas.microsoft.com/office/drawing/2014/main" id="{84C5413B-80AE-409B-A21C-30053622FF5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19289" y="6599955"/>
              <a:ext cx="2438455" cy="144730"/>
            </a:xfrm>
            <a:prstGeom prst="rect">
              <a:avLst/>
            </a:prstGeom>
          </p:spPr>
        </p:pic>
      </p:grpSp>
      <p:sp>
        <p:nvSpPr>
          <p:cNvPr id="20" name="object 200">
            <a:extLst>
              <a:ext uri="{FF2B5EF4-FFF2-40B4-BE49-F238E27FC236}">
                <a16:creationId xmlns:a16="http://schemas.microsoft.com/office/drawing/2014/main" id="{69BD440D-1B4F-4964-B11B-6B6276842E63}"/>
              </a:ext>
            </a:extLst>
          </p:cNvPr>
          <p:cNvSpPr txBox="1"/>
          <p:nvPr/>
        </p:nvSpPr>
        <p:spPr>
          <a:xfrm>
            <a:off x="3264348" y="6333188"/>
            <a:ext cx="19062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C00000"/>
                </a:solidFill>
                <a:cs typeface="Microsoft Sans Serif"/>
              </a:rPr>
              <a:t>по</a:t>
            </a:r>
            <a:r>
              <a:rPr sz="1100" spc="-25" dirty="0">
                <a:solidFill>
                  <a:srgbClr val="C00000"/>
                </a:solidFill>
                <a:cs typeface="Microsoft Sans Serif"/>
              </a:rPr>
              <a:t> </a:t>
            </a:r>
            <a:r>
              <a:rPr sz="1100" b="1" dirty="0">
                <a:solidFill>
                  <a:srgbClr val="C00000"/>
                </a:solidFill>
                <a:cs typeface="Arial"/>
              </a:rPr>
              <a:t>17</a:t>
            </a:r>
            <a:r>
              <a:rPr sz="1100" b="1" spc="-40" dirty="0">
                <a:solidFill>
                  <a:srgbClr val="C00000"/>
                </a:solidFill>
                <a:cs typeface="Arial"/>
              </a:rPr>
              <a:t> </a:t>
            </a:r>
            <a:r>
              <a:rPr sz="1100" dirty="0">
                <a:solidFill>
                  <a:srgbClr val="C00000"/>
                </a:solidFill>
                <a:cs typeface="Microsoft Sans Serif"/>
              </a:rPr>
              <a:t>часов</a:t>
            </a:r>
            <a:r>
              <a:rPr sz="1100" spc="-15" dirty="0">
                <a:solidFill>
                  <a:srgbClr val="C00000"/>
                </a:solidFill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cs typeface="Microsoft Sans Serif"/>
              </a:rPr>
              <a:t>в</a:t>
            </a:r>
            <a:r>
              <a:rPr sz="1100" spc="-15" dirty="0">
                <a:solidFill>
                  <a:srgbClr val="C00000"/>
                </a:solidFill>
                <a:cs typeface="Microsoft Sans Serif"/>
              </a:rPr>
              <a:t> 5-</a:t>
            </a:r>
            <a:r>
              <a:rPr sz="1100" dirty="0">
                <a:solidFill>
                  <a:srgbClr val="C00000"/>
                </a:solidFill>
                <a:cs typeface="Microsoft Sans Serif"/>
              </a:rPr>
              <a:t>11</a:t>
            </a:r>
            <a:r>
              <a:rPr sz="1100" spc="-20" dirty="0">
                <a:solidFill>
                  <a:srgbClr val="C00000"/>
                </a:solidFill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cs typeface="Microsoft Sans Serif"/>
              </a:rPr>
              <a:t>классах</a:t>
            </a:r>
            <a:endParaRPr sz="1100" dirty="0">
              <a:solidFill>
                <a:srgbClr val="C00000"/>
              </a:solidFill>
              <a:cs typeface="Microsoft Sans Serif"/>
            </a:endParaRPr>
          </a:p>
        </p:txBody>
      </p:sp>
      <p:sp>
        <p:nvSpPr>
          <p:cNvPr id="21" name="object 201">
            <a:extLst>
              <a:ext uri="{FF2B5EF4-FFF2-40B4-BE49-F238E27FC236}">
                <a16:creationId xmlns:a16="http://schemas.microsoft.com/office/drawing/2014/main" id="{355612F2-421C-45B5-A42B-79EC0B49B81D}"/>
              </a:ext>
            </a:extLst>
          </p:cNvPr>
          <p:cNvSpPr txBox="1"/>
          <p:nvPr/>
        </p:nvSpPr>
        <p:spPr>
          <a:xfrm>
            <a:off x="3463452" y="6567306"/>
            <a:ext cx="19062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C00000"/>
                </a:solidFill>
                <a:cs typeface="Microsoft Sans Serif"/>
              </a:rPr>
              <a:t>по</a:t>
            </a:r>
            <a:r>
              <a:rPr sz="1100" spc="-20" dirty="0">
                <a:solidFill>
                  <a:srgbClr val="C00000"/>
                </a:solidFill>
                <a:cs typeface="Microsoft Sans Serif"/>
              </a:rPr>
              <a:t> </a:t>
            </a:r>
            <a:r>
              <a:rPr sz="1100" b="1" dirty="0">
                <a:solidFill>
                  <a:srgbClr val="C00000"/>
                </a:solidFill>
                <a:cs typeface="Arial"/>
              </a:rPr>
              <a:t>17</a:t>
            </a:r>
            <a:r>
              <a:rPr sz="1100" b="1" spc="-30" dirty="0">
                <a:solidFill>
                  <a:srgbClr val="C00000"/>
                </a:solidFill>
                <a:cs typeface="Arial"/>
              </a:rPr>
              <a:t> </a:t>
            </a:r>
            <a:r>
              <a:rPr sz="1100" dirty="0">
                <a:solidFill>
                  <a:srgbClr val="C00000"/>
                </a:solidFill>
                <a:cs typeface="Microsoft Sans Serif"/>
              </a:rPr>
              <a:t>часов</a:t>
            </a:r>
            <a:r>
              <a:rPr sz="1100" spc="-10" dirty="0">
                <a:solidFill>
                  <a:srgbClr val="C00000"/>
                </a:solidFill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cs typeface="Microsoft Sans Serif"/>
              </a:rPr>
              <a:t>в</a:t>
            </a:r>
            <a:r>
              <a:rPr sz="1100" spc="-15" dirty="0">
                <a:solidFill>
                  <a:srgbClr val="C00000"/>
                </a:solidFill>
                <a:cs typeface="Microsoft Sans Serif"/>
              </a:rPr>
              <a:t> </a:t>
            </a:r>
            <a:r>
              <a:rPr sz="1100" spc="-25" dirty="0">
                <a:solidFill>
                  <a:srgbClr val="C00000"/>
                </a:solidFill>
                <a:cs typeface="Microsoft Sans Serif"/>
              </a:rPr>
              <a:t>5-</a:t>
            </a:r>
            <a:r>
              <a:rPr sz="1100" dirty="0">
                <a:solidFill>
                  <a:srgbClr val="C00000"/>
                </a:solidFill>
                <a:cs typeface="Microsoft Sans Serif"/>
              </a:rPr>
              <a:t>11</a:t>
            </a:r>
            <a:r>
              <a:rPr sz="1100" spc="-15" dirty="0">
                <a:solidFill>
                  <a:srgbClr val="C00000"/>
                </a:solidFill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cs typeface="Microsoft Sans Serif"/>
              </a:rPr>
              <a:t>классах</a:t>
            </a:r>
            <a:endParaRPr sz="1100" dirty="0">
              <a:solidFill>
                <a:srgbClr val="C00000"/>
              </a:solidFill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7369716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63D34B2-5CBB-47F5-974A-BCB199D7BD6C}"/>
              </a:ext>
            </a:extLst>
          </p:cNvPr>
          <p:cNvSpPr/>
          <p:nvPr/>
        </p:nvSpPr>
        <p:spPr>
          <a:xfrm>
            <a:off x="175405" y="18950"/>
            <a:ext cx="115926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3399"/>
                </a:solidFill>
              </a:rPr>
              <a:t>Варианты реализации курса </a:t>
            </a:r>
          </a:p>
          <a:p>
            <a:r>
              <a:rPr lang="ru-RU" sz="2800" b="1" dirty="0">
                <a:solidFill>
                  <a:srgbClr val="003399"/>
                </a:solidFill>
              </a:rPr>
              <a:t>«Искусственный интеллект и информационная безопасность» </a:t>
            </a:r>
          </a:p>
          <a:p>
            <a:r>
              <a:rPr lang="ru-RU" sz="2800" b="1" dirty="0">
                <a:solidFill>
                  <a:srgbClr val="003399"/>
                </a:solidFill>
              </a:rPr>
              <a:t>в 2026/2027 учебном году</a:t>
            </a:r>
            <a:endParaRPr lang="ru-RU" sz="3200" b="1" dirty="0">
              <a:solidFill>
                <a:srgbClr val="003399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9DDBCB-9F56-4BBB-8666-0D47438AA727}"/>
              </a:ext>
            </a:extLst>
          </p:cNvPr>
          <p:cNvSpPr txBox="1"/>
          <p:nvPr/>
        </p:nvSpPr>
        <p:spPr>
          <a:xfrm>
            <a:off x="6972166" y="5434372"/>
            <a:ext cx="107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ЗАДАЧА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0E5624-339A-4438-BB96-8AEC1A1A7713}"/>
              </a:ext>
            </a:extLst>
          </p:cNvPr>
          <p:cNvSpPr txBox="1"/>
          <p:nvPr/>
        </p:nvSpPr>
        <p:spPr>
          <a:xfrm>
            <a:off x="6972166" y="5738115"/>
            <a:ext cx="5102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Включить в ООП ООО и ООП СОО реализацию курса ВД «Искусственный интеллект и информационная безопасность», используя предложенные варианты, в срок до 15.10.2026.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9E5B990-6AD6-4B6D-9201-03DC7E08D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770792"/>
              </p:ext>
            </p:extLst>
          </p:nvPr>
        </p:nvGraphicFramePr>
        <p:xfrm>
          <a:off x="295909" y="1716836"/>
          <a:ext cx="11351599" cy="2826137"/>
        </p:xfrm>
        <a:graphic>
          <a:graphicData uri="http://schemas.openxmlformats.org/drawingml/2006/table">
            <a:tbl>
              <a:tblPr/>
              <a:tblGrid>
                <a:gridCol w="1335143">
                  <a:extLst>
                    <a:ext uri="{9D8B030D-6E8A-4147-A177-3AD203B41FA5}">
                      <a16:colId xmlns:a16="http://schemas.microsoft.com/office/drawing/2014/main" val="3660533617"/>
                    </a:ext>
                  </a:extLst>
                </a:gridCol>
                <a:gridCol w="1550405">
                  <a:extLst>
                    <a:ext uri="{9D8B030D-6E8A-4147-A177-3AD203B41FA5}">
                      <a16:colId xmlns:a16="http://schemas.microsoft.com/office/drawing/2014/main" val="1462796701"/>
                    </a:ext>
                  </a:extLst>
                </a:gridCol>
                <a:gridCol w="1577167">
                  <a:extLst>
                    <a:ext uri="{9D8B030D-6E8A-4147-A177-3AD203B41FA5}">
                      <a16:colId xmlns:a16="http://schemas.microsoft.com/office/drawing/2014/main" val="2112444816"/>
                    </a:ext>
                  </a:extLst>
                </a:gridCol>
                <a:gridCol w="2173662">
                  <a:extLst>
                    <a:ext uri="{9D8B030D-6E8A-4147-A177-3AD203B41FA5}">
                      <a16:colId xmlns:a16="http://schemas.microsoft.com/office/drawing/2014/main" val="603221219"/>
                    </a:ext>
                  </a:extLst>
                </a:gridCol>
                <a:gridCol w="1631459">
                  <a:extLst>
                    <a:ext uri="{9D8B030D-6E8A-4147-A177-3AD203B41FA5}">
                      <a16:colId xmlns:a16="http://schemas.microsoft.com/office/drawing/2014/main" val="3745515083"/>
                    </a:ext>
                  </a:extLst>
                </a:gridCol>
                <a:gridCol w="1914105">
                  <a:extLst>
                    <a:ext uri="{9D8B030D-6E8A-4147-A177-3AD203B41FA5}">
                      <a16:colId xmlns:a16="http://schemas.microsoft.com/office/drawing/2014/main" val="2311699610"/>
                    </a:ext>
                  </a:extLst>
                </a:gridCol>
                <a:gridCol w="1169658">
                  <a:extLst>
                    <a:ext uri="{9D8B030D-6E8A-4147-A177-3AD203B41FA5}">
                      <a16:colId xmlns:a16="http://schemas.microsoft.com/office/drawing/2014/main" val="1569067385"/>
                    </a:ext>
                  </a:extLst>
                </a:gridCol>
              </a:tblGrid>
              <a:tr h="4353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Классы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 часов</a:t>
                      </a:r>
                      <a:b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РП ВД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ВАРИАНТЫ реализации (на выбор ОУ)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838557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Внеурочная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Учебный план</a:t>
                      </a:r>
                      <a:b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(часть, формируемая участниками образовательных отношений)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Дополнительное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ПП СО №617 от 23.08.2024 (п.2.1.)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Экономия ФОТ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62395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5-9 классы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часов</a:t>
                      </a:r>
                      <a:b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II-IV 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четверть</a:t>
                      </a:r>
                      <a:endParaRPr lang="ru-RU" sz="17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час в неделю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час в неделю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0,055 ставки ПДО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b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1 час в неделю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дополнительные часы в учебный 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час (разовый)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10183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10-11 классы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часов</a:t>
                      </a:r>
                      <a:b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II-IV 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четверть</a:t>
                      </a:r>
                      <a:endParaRPr lang="ru-RU" sz="17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час в неделю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час в неделю (элективный курс)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0,055 ставки ПДО </a:t>
                      </a:r>
                      <a:b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1 час в неделю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дополнительные часы в учебный 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час (разовый)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1664775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4A541B6-C8E4-439B-B969-EB19DBAE0B09}"/>
              </a:ext>
            </a:extLst>
          </p:cNvPr>
          <p:cNvSpPr txBox="1"/>
          <p:nvPr/>
        </p:nvSpPr>
        <p:spPr>
          <a:xfrm>
            <a:off x="6782907" y="1109810"/>
            <a:ext cx="5232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C00000"/>
                </a:solidFill>
              </a:rPr>
              <a:t>Старт апробации курса 11 ноября 2026 года.</a:t>
            </a:r>
          </a:p>
          <a:p>
            <a:pPr algn="r"/>
            <a:r>
              <a:rPr lang="ru-RU" sz="1600" dirty="0">
                <a:solidFill>
                  <a:srgbClr val="C00000"/>
                </a:solidFill>
              </a:rPr>
              <a:t>Занятия по средам.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921682-9B99-476B-A5FB-7678480788D7}"/>
              </a:ext>
            </a:extLst>
          </p:cNvPr>
          <p:cNvSpPr/>
          <p:nvPr/>
        </p:nvSpPr>
        <p:spPr>
          <a:xfrm>
            <a:off x="852596" y="5172762"/>
            <a:ext cx="60900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С </a:t>
            </a:r>
            <a:r>
              <a:rPr lang="ru-RU" sz="1600" b="1" dirty="0">
                <a:solidFill>
                  <a:srgbClr val="003399"/>
                </a:solidFill>
              </a:rPr>
              <a:t>11 ноября 2026 года </a:t>
            </a:r>
            <a:r>
              <a:rPr lang="ru-RU" sz="1600" dirty="0"/>
              <a:t>вместе со стартом пилотной апробации.</a:t>
            </a:r>
          </a:p>
          <a:p>
            <a:endParaRPr lang="ru-RU" sz="1600" dirty="0"/>
          </a:p>
          <a:p>
            <a:r>
              <a:rPr lang="ru-RU" sz="1600" dirty="0"/>
              <a:t>Запуск Курса во всех ОУ для обучающихся 5-11 классов и профессиональных образовательных организациях для студентов 1-2 курсов </a:t>
            </a:r>
            <a:r>
              <a:rPr lang="ru-RU" sz="1600" b="1" dirty="0">
                <a:solidFill>
                  <a:srgbClr val="003399"/>
                </a:solidFill>
              </a:rPr>
              <a:t>со второго полугодия 2026/27 учебного года</a:t>
            </a:r>
            <a:r>
              <a:rPr lang="ru-RU" sz="1600" dirty="0"/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9863BE-8A36-4D29-8787-BA31BFFFF722}"/>
              </a:ext>
            </a:extLst>
          </p:cNvPr>
          <p:cNvSpPr/>
          <p:nvPr/>
        </p:nvSpPr>
        <p:spPr>
          <a:xfrm>
            <a:off x="295909" y="4629599"/>
            <a:ext cx="8688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3399"/>
                </a:solidFill>
              </a:rPr>
              <a:t>Внедрение Курса в образовательный процесс ОУ выбирает самостоятельно.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E1C0B386-E42F-4680-923F-364694732E63}"/>
              </a:ext>
            </a:extLst>
          </p:cNvPr>
          <p:cNvSpPr/>
          <p:nvPr/>
        </p:nvSpPr>
        <p:spPr>
          <a:xfrm>
            <a:off x="368075" y="5128277"/>
            <a:ext cx="397944" cy="400110"/>
          </a:xfrm>
          <a:prstGeom prst="ellipse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D063F67-2D7E-4AD2-A175-2F6C64E14869}"/>
              </a:ext>
            </a:extLst>
          </p:cNvPr>
          <p:cNvSpPr/>
          <p:nvPr/>
        </p:nvSpPr>
        <p:spPr>
          <a:xfrm>
            <a:off x="368075" y="5778178"/>
            <a:ext cx="397944" cy="400110"/>
          </a:xfrm>
          <a:prstGeom prst="ellipse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D1D944C-FCD7-4E18-A5FC-C5C4783C07DF}"/>
              </a:ext>
            </a:extLst>
          </p:cNvPr>
          <p:cNvSpPr/>
          <p:nvPr/>
        </p:nvSpPr>
        <p:spPr>
          <a:xfrm>
            <a:off x="6913217" y="5434372"/>
            <a:ext cx="5102455" cy="109227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3053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6725" y="1677949"/>
            <a:ext cx="2481580" cy="1709420"/>
            <a:chOff x="1736725" y="1677949"/>
            <a:chExt cx="2481580" cy="1709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6725" y="1677949"/>
              <a:ext cx="1863852" cy="2741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6725" y="1996338"/>
              <a:ext cx="1557274" cy="2741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6725" y="2237003"/>
              <a:ext cx="1536827" cy="2741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6725" y="2553436"/>
              <a:ext cx="2481199" cy="274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36725" y="2796184"/>
              <a:ext cx="1248752" cy="2741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36725" y="3113049"/>
              <a:ext cx="1388110" cy="27416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55775" y="3586162"/>
            <a:ext cx="2462276" cy="274637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778000" y="4094200"/>
            <a:ext cx="2440305" cy="487680"/>
            <a:chOff x="1778000" y="4094200"/>
            <a:chExt cx="2440305" cy="487680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78000" y="4094200"/>
              <a:ext cx="2015489" cy="2748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78000" y="4398035"/>
              <a:ext cx="2440051" cy="183235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778000" y="4746675"/>
            <a:ext cx="1809750" cy="835025"/>
            <a:chOff x="1778000" y="4746675"/>
            <a:chExt cx="1809750" cy="835025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8000" y="4746675"/>
              <a:ext cx="1363599" cy="27452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78000" y="5063616"/>
              <a:ext cx="1809623" cy="2748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78000" y="5306618"/>
              <a:ext cx="1197521" cy="274523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6546595" y="-16778"/>
            <a:ext cx="5450078" cy="6527291"/>
            <a:chOff x="6546595" y="0"/>
            <a:chExt cx="5450078" cy="6527291"/>
          </a:xfrm>
        </p:grpSpPr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46595" y="0"/>
              <a:ext cx="5450078" cy="297027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66051" y="2886455"/>
              <a:ext cx="5189474" cy="36408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34018" y="2970276"/>
              <a:ext cx="2241296" cy="30480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647700" y="1067561"/>
            <a:ext cx="4953000" cy="401320"/>
            <a:chOff x="647700" y="1067561"/>
            <a:chExt cx="4953000" cy="401320"/>
          </a:xfrm>
        </p:grpSpPr>
        <p:sp>
          <p:nvSpPr>
            <p:cNvPr id="23" name="object 23"/>
            <p:cNvSpPr/>
            <p:nvPr/>
          </p:nvSpPr>
          <p:spPr>
            <a:xfrm>
              <a:off x="647700" y="1067561"/>
              <a:ext cx="4953000" cy="401320"/>
            </a:xfrm>
            <a:custGeom>
              <a:avLst/>
              <a:gdLst/>
              <a:ahLst/>
              <a:cxnLst/>
              <a:rect l="l" t="t" r="r" b="b"/>
              <a:pathLst>
                <a:path w="4953000" h="401319">
                  <a:moveTo>
                    <a:pt x="4886198" y="0"/>
                  </a:moveTo>
                  <a:lnTo>
                    <a:pt x="66801" y="0"/>
                  </a:lnTo>
                  <a:lnTo>
                    <a:pt x="40805" y="5207"/>
                  </a:lnTo>
                  <a:lnTo>
                    <a:pt x="19570" y="19558"/>
                  </a:lnTo>
                  <a:lnTo>
                    <a:pt x="5245" y="40766"/>
                  </a:lnTo>
                  <a:lnTo>
                    <a:pt x="0" y="66801"/>
                  </a:lnTo>
                  <a:lnTo>
                    <a:pt x="0" y="334010"/>
                  </a:lnTo>
                  <a:lnTo>
                    <a:pt x="5245" y="360045"/>
                  </a:lnTo>
                  <a:lnTo>
                    <a:pt x="19570" y="381253"/>
                  </a:lnTo>
                  <a:lnTo>
                    <a:pt x="40805" y="395604"/>
                  </a:lnTo>
                  <a:lnTo>
                    <a:pt x="66801" y="400812"/>
                  </a:lnTo>
                  <a:lnTo>
                    <a:pt x="4886198" y="400812"/>
                  </a:lnTo>
                  <a:lnTo>
                    <a:pt x="4912233" y="395604"/>
                  </a:lnTo>
                  <a:lnTo>
                    <a:pt x="4933442" y="381253"/>
                  </a:lnTo>
                  <a:lnTo>
                    <a:pt x="4947793" y="360045"/>
                  </a:lnTo>
                  <a:lnTo>
                    <a:pt x="4953000" y="334010"/>
                  </a:lnTo>
                  <a:lnTo>
                    <a:pt x="4953000" y="66801"/>
                  </a:lnTo>
                  <a:lnTo>
                    <a:pt x="4947793" y="40766"/>
                  </a:lnTo>
                  <a:lnTo>
                    <a:pt x="4933442" y="19558"/>
                  </a:lnTo>
                  <a:lnTo>
                    <a:pt x="4912233" y="5207"/>
                  </a:lnTo>
                  <a:lnTo>
                    <a:pt x="4886198" y="0"/>
                  </a:lnTo>
                  <a:close/>
                </a:path>
              </a:pathLst>
            </a:custGeom>
            <a:solidFill>
              <a:srgbClr val="0D4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7700" y="1067561"/>
              <a:ext cx="4953000" cy="401320"/>
            </a:xfrm>
            <a:custGeom>
              <a:avLst/>
              <a:gdLst/>
              <a:ahLst/>
              <a:cxnLst/>
              <a:rect l="l" t="t" r="r" b="b"/>
              <a:pathLst>
                <a:path w="4953000" h="401319">
                  <a:moveTo>
                    <a:pt x="0" y="66801"/>
                  </a:moveTo>
                  <a:lnTo>
                    <a:pt x="5245" y="40766"/>
                  </a:lnTo>
                  <a:lnTo>
                    <a:pt x="19570" y="19558"/>
                  </a:lnTo>
                  <a:lnTo>
                    <a:pt x="40805" y="5207"/>
                  </a:lnTo>
                  <a:lnTo>
                    <a:pt x="66801" y="0"/>
                  </a:lnTo>
                  <a:lnTo>
                    <a:pt x="4886198" y="0"/>
                  </a:lnTo>
                  <a:lnTo>
                    <a:pt x="4912233" y="5207"/>
                  </a:lnTo>
                  <a:lnTo>
                    <a:pt x="4933442" y="19558"/>
                  </a:lnTo>
                  <a:lnTo>
                    <a:pt x="4947793" y="40766"/>
                  </a:lnTo>
                  <a:lnTo>
                    <a:pt x="4953000" y="66801"/>
                  </a:lnTo>
                  <a:lnTo>
                    <a:pt x="4953000" y="334010"/>
                  </a:lnTo>
                  <a:lnTo>
                    <a:pt x="4947793" y="360045"/>
                  </a:lnTo>
                  <a:lnTo>
                    <a:pt x="4933442" y="381253"/>
                  </a:lnTo>
                  <a:lnTo>
                    <a:pt x="4912233" y="395604"/>
                  </a:lnTo>
                  <a:lnTo>
                    <a:pt x="4886198" y="400812"/>
                  </a:lnTo>
                  <a:lnTo>
                    <a:pt x="66801" y="400812"/>
                  </a:lnTo>
                  <a:lnTo>
                    <a:pt x="40805" y="395604"/>
                  </a:lnTo>
                  <a:lnTo>
                    <a:pt x="19570" y="381253"/>
                  </a:lnTo>
                  <a:lnTo>
                    <a:pt x="5245" y="360045"/>
                  </a:lnTo>
                  <a:lnTo>
                    <a:pt x="0" y="334010"/>
                  </a:lnTo>
                  <a:lnTo>
                    <a:pt x="0" y="66801"/>
                  </a:lnTo>
                  <a:close/>
                </a:path>
              </a:pathLst>
            </a:custGeom>
            <a:ln w="3175">
              <a:solidFill>
                <a:srgbClr val="0D4F9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8650" y="1095677"/>
              <a:ext cx="3466465" cy="32003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315592" y="1611884"/>
            <a:ext cx="231140" cy="37439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495"/>
              </a:spcBef>
            </a:pPr>
            <a:r>
              <a:rPr sz="1800" spc="-50" dirty="0">
                <a:latin typeface="Wingdings"/>
                <a:cs typeface="Wingdings"/>
              </a:rPr>
              <a:t></a:t>
            </a:r>
            <a:endParaRPr sz="1800">
              <a:latin typeface="Wingdings"/>
              <a:cs typeface="Wingdings"/>
            </a:endParaRPr>
          </a:p>
          <a:p>
            <a:pPr marL="13970">
              <a:lnSpc>
                <a:spcPct val="100000"/>
              </a:lnSpc>
              <a:spcBef>
                <a:spcPts val="395"/>
              </a:spcBef>
            </a:pPr>
            <a:r>
              <a:rPr sz="1800" spc="-50" dirty="0">
                <a:latin typeface="Wingdings"/>
                <a:cs typeface="Wingdings"/>
              </a:rPr>
              <a:t></a:t>
            </a:r>
            <a:endParaRPr sz="18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0" dirty="0">
                <a:latin typeface="Wingdings"/>
                <a:cs typeface="Wingdings"/>
              </a:rPr>
              <a:t></a:t>
            </a:r>
            <a:endParaRPr sz="18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800" spc="-50" dirty="0">
                <a:latin typeface="Wingdings"/>
                <a:cs typeface="Wingdings"/>
              </a:rPr>
              <a:t>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1800" spc="-50" dirty="0">
                <a:latin typeface="Wingdings"/>
                <a:cs typeface="Wingdings"/>
              </a:rPr>
              <a:t></a:t>
            </a:r>
            <a:endParaRPr sz="18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0" dirty="0">
                <a:latin typeface="Wingdings"/>
                <a:cs typeface="Wingdings"/>
              </a:rPr>
              <a:t>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</a:pPr>
            <a:r>
              <a:rPr sz="1800" spc="-50" dirty="0">
                <a:latin typeface="Wingdings"/>
                <a:cs typeface="Wingdings"/>
              </a:rPr>
              <a:t>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800" spc="-50" dirty="0">
                <a:latin typeface="Wingdings"/>
                <a:cs typeface="Wingdings"/>
              </a:rPr>
              <a:t>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28" name="object 28" descr="$PPTXTitle"/>
          <p:cNvSpPr txBox="1">
            <a:spLocks noGrp="1"/>
          </p:cNvSpPr>
          <p:nvPr>
            <p:ph type="title"/>
          </p:nvPr>
        </p:nvSpPr>
        <p:spPr>
          <a:xfrm>
            <a:off x="287284" y="206090"/>
            <a:ext cx="615505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10" dirty="0">
                <a:solidFill>
                  <a:srgbClr val="003399"/>
                </a:solidFill>
                <a:latin typeface="+mn-lt"/>
              </a:rPr>
              <a:t>Структура</a:t>
            </a:r>
            <a:r>
              <a:rPr sz="3200" b="1" spc="-90" dirty="0">
                <a:solidFill>
                  <a:srgbClr val="003399"/>
                </a:solidFill>
                <a:latin typeface="+mn-lt"/>
              </a:rPr>
              <a:t> </a:t>
            </a:r>
            <a:r>
              <a:rPr sz="3200" b="1" spc="-110" dirty="0">
                <a:solidFill>
                  <a:srgbClr val="003399"/>
                </a:solidFill>
                <a:latin typeface="+mn-lt"/>
              </a:rPr>
              <a:t>занятия</a:t>
            </a:r>
            <a:r>
              <a:rPr sz="3200" b="1" spc="-130" dirty="0">
                <a:solidFill>
                  <a:srgbClr val="003399"/>
                </a:solidFill>
                <a:latin typeface="+mn-lt"/>
              </a:rPr>
              <a:t> </a:t>
            </a:r>
            <a:r>
              <a:rPr sz="2800" b="1" spc="-90" dirty="0">
                <a:solidFill>
                  <a:srgbClr val="003399"/>
                </a:solidFill>
                <a:latin typeface="+mn-lt"/>
              </a:rPr>
              <a:t>(для</a:t>
            </a:r>
            <a:r>
              <a:rPr sz="2800" b="1" spc="-195" dirty="0">
                <a:solidFill>
                  <a:srgbClr val="003399"/>
                </a:solidFill>
                <a:latin typeface="+mn-lt"/>
              </a:rPr>
              <a:t> </a:t>
            </a:r>
            <a:r>
              <a:rPr sz="2800" b="1" spc="-105" dirty="0">
                <a:solidFill>
                  <a:srgbClr val="003399"/>
                </a:solidFill>
                <a:latin typeface="+mn-lt"/>
              </a:rPr>
              <a:t>каждого</a:t>
            </a:r>
            <a:r>
              <a:rPr sz="2800" b="1" spc="-200" dirty="0">
                <a:solidFill>
                  <a:srgbClr val="003399"/>
                </a:solidFill>
                <a:latin typeface="+mn-lt"/>
              </a:rPr>
              <a:t> </a:t>
            </a:r>
            <a:r>
              <a:rPr sz="2800" b="1" spc="-35" dirty="0">
                <a:solidFill>
                  <a:srgbClr val="003399"/>
                </a:solidFill>
                <a:latin typeface="+mn-lt"/>
              </a:rPr>
              <a:t>класса)</a:t>
            </a:r>
            <a:endParaRPr sz="2800" b="1" dirty="0">
              <a:solidFill>
                <a:srgbClr val="003399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6329" y="3312246"/>
            <a:ext cx="773430" cy="596900"/>
          </a:xfrm>
          <a:custGeom>
            <a:avLst/>
            <a:gdLst/>
            <a:ahLst/>
            <a:cxnLst/>
            <a:rect l="l" t="t" r="r" b="b"/>
            <a:pathLst>
              <a:path w="773430" h="596900">
                <a:moveTo>
                  <a:pt x="707948" y="0"/>
                </a:moveTo>
                <a:lnTo>
                  <a:pt x="65023" y="0"/>
                </a:lnTo>
                <a:lnTo>
                  <a:pt x="39712" y="5079"/>
                </a:lnTo>
                <a:lnTo>
                  <a:pt x="19050" y="19050"/>
                </a:lnTo>
                <a:lnTo>
                  <a:pt x="5105" y="39750"/>
                </a:lnTo>
                <a:lnTo>
                  <a:pt x="0" y="65150"/>
                </a:lnTo>
                <a:lnTo>
                  <a:pt x="0" y="531367"/>
                </a:lnTo>
                <a:lnTo>
                  <a:pt x="5105" y="556767"/>
                </a:lnTo>
                <a:lnTo>
                  <a:pt x="19050" y="577469"/>
                </a:lnTo>
                <a:lnTo>
                  <a:pt x="39712" y="591438"/>
                </a:lnTo>
                <a:lnTo>
                  <a:pt x="65023" y="596519"/>
                </a:lnTo>
                <a:lnTo>
                  <a:pt x="707948" y="596519"/>
                </a:lnTo>
                <a:lnTo>
                  <a:pt x="733259" y="591438"/>
                </a:lnTo>
                <a:lnTo>
                  <a:pt x="753935" y="577469"/>
                </a:lnTo>
                <a:lnTo>
                  <a:pt x="767880" y="556767"/>
                </a:lnTo>
                <a:lnTo>
                  <a:pt x="772985" y="531367"/>
                </a:lnTo>
                <a:lnTo>
                  <a:pt x="772985" y="65150"/>
                </a:lnTo>
                <a:lnTo>
                  <a:pt x="767880" y="39750"/>
                </a:lnTo>
                <a:lnTo>
                  <a:pt x="753935" y="19050"/>
                </a:lnTo>
                <a:lnTo>
                  <a:pt x="733259" y="5079"/>
                </a:lnTo>
                <a:lnTo>
                  <a:pt x="707948" y="0"/>
                </a:lnTo>
                <a:close/>
              </a:path>
            </a:pathLst>
          </a:custGeom>
          <a:solidFill>
            <a:srgbClr val="E2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704" y="4653619"/>
            <a:ext cx="774700" cy="596900"/>
          </a:xfrm>
          <a:custGeom>
            <a:avLst/>
            <a:gdLst/>
            <a:ahLst/>
            <a:cxnLst/>
            <a:rect l="l" t="t" r="r" b="b"/>
            <a:pathLst>
              <a:path w="774700" h="596900">
                <a:moveTo>
                  <a:pt x="709180" y="0"/>
                </a:moveTo>
                <a:lnTo>
                  <a:pt x="65011" y="0"/>
                </a:lnTo>
                <a:lnTo>
                  <a:pt x="39700" y="5206"/>
                </a:lnTo>
                <a:lnTo>
                  <a:pt x="19037" y="19176"/>
                </a:lnTo>
                <a:lnTo>
                  <a:pt x="5105" y="39750"/>
                </a:lnTo>
                <a:lnTo>
                  <a:pt x="0" y="65150"/>
                </a:lnTo>
                <a:lnTo>
                  <a:pt x="0" y="531494"/>
                </a:lnTo>
                <a:lnTo>
                  <a:pt x="5105" y="556894"/>
                </a:lnTo>
                <a:lnTo>
                  <a:pt x="19037" y="577469"/>
                </a:lnTo>
                <a:lnTo>
                  <a:pt x="39700" y="591438"/>
                </a:lnTo>
                <a:lnTo>
                  <a:pt x="65011" y="596645"/>
                </a:lnTo>
                <a:lnTo>
                  <a:pt x="709180" y="596645"/>
                </a:lnTo>
                <a:lnTo>
                  <a:pt x="734479" y="591438"/>
                </a:lnTo>
                <a:lnTo>
                  <a:pt x="755154" y="577469"/>
                </a:lnTo>
                <a:lnTo>
                  <a:pt x="769086" y="556894"/>
                </a:lnTo>
                <a:lnTo>
                  <a:pt x="774191" y="531494"/>
                </a:lnTo>
                <a:lnTo>
                  <a:pt x="774191" y="65150"/>
                </a:lnTo>
                <a:lnTo>
                  <a:pt x="769086" y="39750"/>
                </a:lnTo>
                <a:lnTo>
                  <a:pt x="755154" y="19176"/>
                </a:lnTo>
                <a:lnTo>
                  <a:pt x="734479" y="5206"/>
                </a:lnTo>
                <a:lnTo>
                  <a:pt x="709180" y="0"/>
                </a:lnTo>
                <a:close/>
              </a:path>
            </a:pathLst>
          </a:custGeom>
          <a:solidFill>
            <a:srgbClr val="E2EEF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 descr="C:\Users\User\Desktop\d07fb6c0-461d-4f56-8f3f-f8a4f165f9a0-medium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33552" y="2838092"/>
            <a:ext cx="2535174" cy="331787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40741" y="1077466"/>
            <a:ext cx="5430520" cy="1279424"/>
            <a:chOff x="350837" y="833474"/>
            <a:chExt cx="5430520" cy="1279424"/>
          </a:xfrm>
        </p:grpSpPr>
        <p:sp>
          <p:nvSpPr>
            <p:cNvPr id="6" name="object 6"/>
            <p:cNvSpPr/>
            <p:nvPr/>
          </p:nvSpPr>
          <p:spPr>
            <a:xfrm>
              <a:off x="350837" y="893698"/>
              <a:ext cx="5430520" cy="1219200"/>
            </a:xfrm>
            <a:custGeom>
              <a:avLst/>
              <a:gdLst/>
              <a:ahLst/>
              <a:cxnLst/>
              <a:rect l="l" t="t" r="r" b="b"/>
              <a:pathLst>
                <a:path w="5430520" h="1219200">
                  <a:moveTo>
                    <a:pt x="5223827" y="0"/>
                  </a:moveTo>
                  <a:lnTo>
                    <a:pt x="206171" y="0"/>
                  </a:lnTo>
                  <a:lnTo>
                    <a:pt x="158902" y="5334"/>
                  </a:lnTo>
                  <a:lnTo>
                    <a:pt x="115506" y="20954"/>
                  </a:lnTo>
                  <a:lnTo>
                    <a:pt x="77215" y="45212"/>
                  </a:lnTo>
                  <a:lnTo>
                    <a:pt x="45288" y="77215"/>
                  </a:lnTo>
                  <a:lnTo>
                    <a:pt x="20954" y="115442"/>
                  </a:lnTo>
                  <a:lnTo>
                    <a:pt x="5448" y="158876"/>
                  </a:lnTo>
                  <a:lnTo>
                    <a:pt x="0" y="206121"/>
                  </a:lnTo>
                  <a:lnTo>
                    <a:pt x="0" y="1013078"/>
                  </a:lnTo>
                  <a:lnTo>
                    <a:pt x="5448" y="1060323"/>
                  </a:lnTo>
                  <a:lnTo>
                    <a:pt x="20954" y="1103629"/>
                  </a:lnTo>
                  <a:lnTo>
                    <a:pt x="45288" y="1141984"/>
                  </a:lnTo>
                  <a:lnTo>
                    <a:pt x="77215" y="1173861"/>
                  </a:lnTo>
                  <a:lnTo>
                    <a:pt x="115506" y="1198245"/>
                  </a:lnTo>
                  <a:lnTo>
                    <a:pt x="158902" y="1213739"/>
                  </a:lnTo>
                  <a:lnTo>
                    <a:pt x="206171" y="1219200"/>
                  </a:lnTo>
                  <a:lnTo>
                    <a:pt x="5223827" y="1219200"/>
                  </a:lnTo>
                  <a:lnTo>
                    <a:pt x="5271198" y="1213739"/>
                  </a:lnTo>
                  <a:lnTo>
                    <a:pt x="5314505" y="1198245"/>
                  </a:lnTo>
                  <a:lnTo>
                    <a:pt x="5352732" y="1173861"/>
                  </a:lnTo>
                  <a:lnTo>
                    <a:pt x="5384736" y="1141984"/>
                  </a:lnTo>
                  <a:lnTo>
                    <a:pt x="5408993" y="1103629"/>
                  </a:lnTo>
                  <a:lnTo>
                    <a:pt x="5424614" y="1060323"/>
                  </a:lnTo>
                  <a:lnTo>
                    <a:pt x="5430075" y="1013078"/>
                  </a:lnTo>
                  <a:lnTo>
                    <a:pt x="5430075" y="206121"/>
                  </a:lnTo>
                  <a:lnTo>
                    <a:pt x="5424614" y="158876"/>
                  </a:lnTo>
                  <a:lnTo>
                    <a:pt x="5408993" y="115442"/>
                  </a:lnTo>
                  <a:lnTo>
                    <a:pt x="5384736" y="77215"/>
                  </a:lnTo>
                  <a:lnTo>
                    <a:pt x="5352732" y="45212"/>
                  </a:lnTo>
                  <a:lnTo>
                    <a:pt x="5314505" y="20954"/>
                  </a:lnTo>
                  <a:lnTo>
                    <a:pt x="5271198" y="5334"/>
                  </a:lnTo>
                  <a:lnTo>
                    <a:pt x="5223827" y="0"/>
                  </a:lnTo>
                  <a:close/>
                </a:path>
              </a:pathLst>
            </a:custGeom>
            <a:solidFill>
              <a:srgbClr val="E2EE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6807" y="836637"/>
              <a:ext cx="304812" cy="4267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9207" y="836637"/>
              <a:ext cx="228612" cy="4267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3507" y="836637"/>
              <a:ext cx="1474978" cy="42675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71038" y="836637"/>
              <a:ext cx="298716" cy="4267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14539" y="833474"/>
              <a:ext cx="1671447" cy="4267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1260" y="1605114"/>
              <a:ext cx="4257548" cy="426758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6817" y="2866094"/>
            <a:ext cx="1922526" cy="273050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376192" y="3205921"/>
            <a:ext cx="4048125" cy="1209675"/>
            <a:chOff x="1351025" y="2795625"/>
            <a:chExt cx="4048125" cy="1209675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51025" y="2795625"/>
              <a:ext cx="1301496" cy="6712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8236" y="3455225"/>
              <a:ext cx="4010914" cy="27476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8236" y="3730231"/>
              <a:ext cx="2854070" cy="27445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407942" y="4502820"/>
            <a:ext cx="4314825" cy="939800"/>
            <a:chOff x="1382775" y="4092524"/>
            <a:chExt cx="4314825" cy="939800"/>
          </a:xfrm>
        </p:grpSpPr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2775" y="4092524"/>
              <a:ext cx="4314317" cy="6708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82775" y="4757369"/>
              <a:ext cx="1850136" cy="274624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987127" y="2838092"/>
            <a:ext cx="4107815" cy="3321050"/>
            <a:chOff x="5942076" y="2592387"/>
            <a:chExt cx="4107815" cy="3321050"/>
          </a:xfrm>
        </p:grpSpPr>
        <p:pic>
          <p:nvPicPr>
            <p:cNvPr id="22" name="object 22" descr="C:\Users\User\Desktop\6c757a64-e40b-4f06-a211-3305796291e1-resized.jpe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516241" y="2592387"/>
              <a:ext cx="2533650" cy="3319145"/>
            </a:xfrm>
            <a:prstGeom prst="rect">
              <a:avLst/>
            </a:prstGeom>
          </p:spPr>
        </p:pic>
        <p:pic>
          <p:nvPicPr>
            <p:cNvPr id="23" name="object 23" descr="C:\Users\User\Desktop\orig2.jpg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42076" y="2592387"/>
              <a:ext cx="2535174" cy="3320669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91904" y="3369396"/>
            <a:ext cx="412750" cy="41275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60154" y="4744107"/>
            <a:ext cx="412750" cy="414337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5926340" y="1123580"/>
            <a:ext cx="5598795" cy="1216025"/>
            <a:chOff x="5934075" y="897000"/>
            <a:chExt cx="5598795" cy="1216025"/>
          </a:xfrm>
        </p:grpSpPr>
        <p:sp>
          <p:nvSpPr>
            <p:cNvPr id="27" name="object 27"/>
            <p:cNvSpPr/>
            <p:nvPr/>
          </p:nvSpPr>
          <p:spPr>
            <a:xfrm>
              <a:off x="5934075" y="897000"/>
              <a:ext cx="5598795" cy="1216025"/>
            </a:xfrm>
            <a:custGeom>
              <a:avLst/>
              <a:gdLst/>
              <a:ahLst/>
              <a:cxnLst/>
              <a:rect l="l" t="t" r="r" b="b"/>
              <a:pathLst>
                <a:path w="5598795" h="1216025">
                  <a:moveTo>
                    <a:pt x="5393563" y="0"/>
                  </a:moveTo>
                  <a:lnTo>
                    <a:pt x="205359" y="0"/>
                  </a:lnTo>
                  <a:lnTo>
                    <a:pt x="158241" y="5334"/>
                  </a:lnTo>
                  <a:lnTo>
                    <a:pt x="115062" y="20827"/>
                  </a:lnTo>
                  <a:lnTo>
                    <a:pt x="76962" y="45085"/>
                  </a:lnTo>
                  <a:lnTo>
                    <a:pt x="45085" y="76962"/>
                  </a:lnTo>
                  <a:lnTo>
                    <a:pt x="20827" y="115062"/>
                  </a:lnTo>
                  <a:lnTo>
                    <a:pt x="5461" y="158369"/>
                  </a:lnTo>
                  <a:lnTo>
                    <a:pt x="0" y="205486"/>
                  </a:lnTo>
                  <a:lnTo>
                    <a:pt x="0" y="1010285"/>
                  </a:lnTo>
                  <a:lnTo>
                    <a:pt x="5461" y="1057402"/>
                  </a:lnTo>
                  <a:lnTo>
                    <a:pt x="20827" y="1100709"/>
                  </a:lnTo>
                  <a:lnTo>
                    <a:pt x="45085" y="1138809"/>
                  </a:lnTo>
                  <a:lnTo>
                    <a:pt x="76962" y="1170686"/>
                  </a:lnTo>
                  <a:lnTo>
                    <a:pt x="115062" y="1194943"/>
                  </a:lnTo>
                  <a:lnTo>
                    <a:pt x="158241" y="1210437"/>
                  </a:lnTo>
                  <a:lnTo>
                    <a:pt x="205359" y="1215771"/>
                  </a:lnTo>
                  <a:lnTo>
                    <a:pt x="5393563" y="1215771"/>
                  </a:lnTo>
                  <a:lnTo>
                    <a:pt x="5440553" y="1210437"/>
                  </a:lnTo>
                  <a:lnTo>
                    <a:pt x="5483859" y="1194943"/>
                  </a:lnTo>
                  <a:lnTo>
                    <a:pt x="5521959" y="1170686"/>
                  </a:lnTo>
                  <a:lnTo>
                    <a:pt x="5553709" y="1138809"/>
                  </a:lnTo>
                  <a:lnTo>
                    <a:pt x="5577967" y="1100709"/>
                  </a:lnTo>
                  <a:lnTo>
                    <a:pt x="5593460" y="1057402"/>
                  </a:lnTo>
                  <a:lnTo>
                    <a:pt x="5598795" y="1010285"/>
                  </a:lnTo>
                  <a:lnTo>
                    <a:pt x="5598795" y="205486"/>
                  </a:lnTo>
                  <a:lnTo>
                    <a:pt x="5593460" y="158369"/>
                  </a:lnTo>
                  <a:lnTo>
                    <a:pt x="5577967" y="115062"/>
                  </a:lnTo>
                  <a:lnTo>
                    <a:pt x="5553709" y="76962"/>
                  </a:lnTo>
                  <a:lnTo>
                    <a:pt x="5521959" y="45085"/>
                  </a:lnTo>
                  <a:lnTo>
                    <a:pt x="5483859" y="20827"/>
                  </a:lnTo>
                  <a:lnTo>
                    <a:pt x="5440553" y="5334"/>
                  </a:lnTo>
                  <a:lnTo>
                    <a:pt x="5393563" y="0"/>
                  </a:lnTo>
                  <a:close/>
                </a:path>
              </a:pathLst>
            </a:custGeom>
            <a:solidFill>
              <a:srgbClr val="E2EE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47230" y="1036332"/>
              <a:ext cx="409168" cy="42746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9899" y="1036332"/>
              <a:ext cx="228587" cy="42746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34199" y="1036332"/>
              <a:ext cx="1520698" cy="42746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16720" y="1036332"/>
              <a:ext cx="298691" cy="42746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42273" y="1036332"/>
              <a:ext cx="1814068" cy="42746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11713738" y="6906599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36" name="object 36" descr="$PPTXTitle"/>
          <p:cNvSpPr txBox="1">
            <a:spLocks noGrp="1"/>
          </p:cNvSpPr>
          <p:nvPr>
            <p:ph type="title"/>
          </p:nvPr>
        </p:nvSpPr>
        <p:spPr>
          <a:xfrm>
            <a:off x="340741" y="119826"/>
            <a:ext cx="10515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10" dirty="0">
                <a:solidFill>
                  <a:srgbClr val="003399"/>
                </a:solidFill>
                <a:latin typeface="+mn-lt"/>
              </a:rPr>
              <a:t>Учебные</a:t>
            </a:r>
            <a:r>
              <a:rPr sz="3200" b="1" spc="-180" dirty="0">
                <a:solidFill>
                  <a:srgbClr val="003399"/>
                </a:solidFill>
                <a:latin typeface="+mn-lt"/>
              </a:rPr>
              <a:t> </a:t>
            </a:r>
            <a:r>
              <a:rPr sz="3200" b="1" spc="-105" dirty="0">
                <a:solidFill>
                  <a:srgbClr val="003399"/>
                </a:solidFill>
                <a:latin typeface="+mn-lt"/>
              </a:rPr>
              <a:t>пособия</a:t>
            </a:r>
            <a:r>
              <a:rPr sz="3200" b="1" spc="-190" dirty="0">
                <a:solidFill>
                  <a:srgbClr val="003399"/>
                </a:solidFill>
                <a:latin typeface="+mn-lt"/>
              </a:rPr>
              <a:t> </a:t>
            </a:r>
            <a:r>
              <a:rPr sz="3200" b="1" spc="-105" dirty="0">
                <a:solidFill>
                  <a:srgbClr val="003399"/>
                </a:solidFill>
                <a:latin typeface="+mn-lt"/>
              </a:rPr>
              <a:t>«Введение</a:t>
            </a:r>
            <a:r>
              <a:rPr sz="3200" b="1" spc="-185" dirty="0">
                <a:solidFill>
                  <a:srgbClr val="003399"/>
                </a:solidFill>
                <a:latin typeface="+mn-lt"/>
              </a:rPr>
              <a:t> </a:t>
            </a:r>
            <a:r>
              <a:rPr sz="3200" b="1" dirty="0">
                <a:solidFill>
                  <a:srgbClr val="003399"/>
                </a:solidFill>
                <a:latin typeface="+mn-lt"/>
              </a:rPr>
              <a:t>в</a:t>
            </a:r>
            <a:r>
              <a:rPr sz="3200" b="1" spc="-145" dirty="0">
                <a:solidFill>
                  <a:srgbClr val="003399"/>
                </a:solidFill>
                <a:latin typeface="+mn-lt"/>
              </a:rPr>
              <a:t> </a:t>
            </a:r>
            <a:r>
              <a:rPr sz="3200" b="1" spc="-120" dirty="0">
                <a:solidFill>
                  <a:srgbClr val="003399"/>
                </a:solidFill>
                <a:latin typeface="+mn-lt"/>
              </a:rPr>
              <a:t>искусственный</a:t>
            </a:r>
            <a:r>
              <a:rPr sz="3200" b="1" spc="-185" dirty="0">
                <a:solidFill>
                  <a:srgbClr val="003399"/>
                </a:solidFill>
                <a:latin typeface="+mn-lt"/>
              </a:rPr>
              <a:t> </a:t>
            </a:r>
            <a:r>
              <a:rPr sz="3200" b="1" spc="-50" dirty="0">
                <a:solidFill>
                  <a:srgbClr val="003399"/>
                </a:solidFill>
                <a:latin typeface="+mn-lt"/>
              </a:rPr>
              <a:t>интеллект»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137195" y="1505292"/>
            <a:ext cx="370395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10" dirty="0">
                <a:solidFill>
                  <a:srgbClr val="0D4697"/>
                </a:solidFill>
                <a:latin typeface="Arial"/>
                <a:cs typeface="Arial"/>
              </a:rPr>
              <a:t>учебных</a:t>
            </a:r>
            <a:r>
              <a:rPr sz="2400" b="1" spc="-160" dirty="0">
                <a:solidFill>
                  <a:srgbClr val="0D4697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0D4697"/>
                </a:solidFill>
                <a:latin typeface="Arial"/>
                <a:cs typeface="Arial"/>
              </a:rPr>
              <a:t>пособий</a:t>
            </a:r>
            <a:r>
              <a:rPr sz="2400" b="1" spc="-200" dirty="0">
                <a:solidFill>
                  <a:srgbClr val="0D469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D4697"/>
                </a:solidFill>
                <a:latin typeface="Arial"/>
                <a:cs typeface="Arial"/>
              </a:rPr>
              <a:t>в</a:t>
            </a:r>
            <a:r>
              <a:rPr sz="2400" b="1" spc="-170" dirty="0">
                <a:solidFill>
                  <a:srgbClr val="0D4697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0D4697"/>
                </a:solidFill>
                <a:latin typeface="Arial"/>
                <a:cs typeface="Arial"/>
              </a:rPr>
              <a:t>2026</a:t>
            </a:r>
            <a:r>
              <a:rPr sz="2400" b="1" spc="-165" dirty="0">
                <a:solidFill>
                  <a:srgbClr val="0D4697"/>
                </a:solidFill>
                <a:latin typeface="Arial"/>
                <a:cs typeface="Arial"/>
              </a:rPr>
              <a:t> </a:t>
            </a:r>
            <a:r>
              <a:rPr sz="2400" b="1" spc="-40" dirty="0">
                <a:solidFill>
                  <a:srgbClr val="0D4697"/>
                </a:solidFill>
                <a:latin typeface="Arial"/>
                <a:cs typeface="Arial"/>
              </a:rPr>
              <a:t>г.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53635" y="1695087"/>
            <a:ext cx="40093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D4697"/>
                </a:solidFill>
                <a:latin typeface="Arial"/>
                <a:cs typeface="Arial"/>
              </a:rPr>
              <a:t>учебных</a:t>
            </a:r>
            <a:r>
              <a:rPr sz="2400" b="1" spc="-55" dirty="0">
                <a:solidFill>
                  <a:srgbClr val="0D469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D4697"/>
                </a:solidFill>
                <a:latin typeface="Arial"/>
                <a:cs typeface="Arial"/>
              </a:rPr>
              <a:t>пособий</a:t>
            </a:r>
            <a:r>
              <a:rPr sz="2400" b="1" spc="-75" dirty="0">
                <a:solidFill>
                  <a:srgbClr val="0D469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D4697"/>
                </a:solidFill>
                <a:latin typeface="Arial"/>
                <a:cs typeface="Arial"/>
              </a:rPr>
              <a:t>в</a:t>
            </a:r>
            <a:r>
              <a:rPr sz="2400" b="1" spc="-70" dirty="0">
                <a:solidFill>
                  <a:srgbClr val="0D469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D4697"/>
                </a:solidFill>
                <a:latin typeface="Arial"/>
                <a:cs typeface="Arial"/>
              </a:rPr>
              <a:t>2027</a:t>
            </a:r>
            <a:r>
              <a:rPr sz="2400" b="1" spc="-70" dirty="0">
                <a:solidFill>
                  <a:srgbClr val="0D4697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D4697"/>
                </a:solidFill>
                <a:latin typeface="Arial"/>
                <a:cs typeface="Arial"/>
              </a:rPr>
              <a:t>г.</a:t>
            </a:r>
            <a:endParaRPr sz="2400" dirty="0">
              <a:latin typeface="Arial"/>
              <a:cs typeface="Arial"/>
            </a:endParaRP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BFB50F09-FB64-488F-9F98-07A03D2B7783}"/>
              </a:ext>
            </a:extLst>
          </p:cNvPr>
          <p:cNvCxnSpPr/>
          <p:nvPr/>
        </p:nvCxnSpPr>
        <p:spPr>
          <a:xfrm>
            <a:off x="3204443" y="1504224"/>
            <a:ext cx="139337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379E2E58-9FFD-4F89-9BDD-AFF7BD57646B}"/>
              </a:ext>
            </a:extLst>
          </p:cNvPr>
          <p:cNvCxnSpPr>
            <a:cxnSpLocks/>
          </p:cNvCxnSpPr>
          <p:nvPr/>
        </p:nvCxnSpPr>
        <p:spPr>
          <a:xfrm>
            <a:off x="9080766" y="1690381"/>
            <a:ext cx="149840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0876B5-EEB4-454B-85BB-4C5019DD3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"/>
            <a:ext cx="12192000" cy="68571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FE240-1FC9-45F4-8FB7-2C60E20FE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058" y="1673351"/>
            <a:ext cx="2770773" cy="277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550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5C1A08-C777-46F7-8C5B-CEEA4FF9BAC1}"/>
              </a:ext>
            </a:extLst>
          </p:cNvPr>
          <p:cNvSpPr/>
          <p:nvPr/>
        </p:nvSpPr>
        <p:spPr>
          <a:xfrm>
            <a:off x="102620" y="0"/>
            <a:ext cx="1150774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3399"/>
                </a:solidFill>
              </a:rPr>
              <a:t>Обучение по ДПП ПК «Искусственный интеллект в работе учителя» </a:t>
            </a:r>
          </a:p>
          <a:p>
            <a:r>
              <a:rPr lang="ru-RU" sz="2000" b="1" dirty="0">
                <a:solidFill>
                  <a:srgbClr val="003399"/>
                </a:solidFill>
              </a:rPr>
              <a:t>на платформах «Яндекс Образование» и «Цифровая экосистема ДПО ФГБОУ ВО «Государственный университет просвещения»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9AA0D0-BA48-4818-9B72-86C98C538544}"/>
              </a:ext>
            </a:extLst>
          </p:cNvPr>
          <p:cNvSpPr/>
          <p:nvPr/>
        </p:nvSpPr>
        <p:spPr>
          <a:xfrm>
            <a:off x="4736171" y="1371234"/>
            <a:ext cx="369581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300" b="1" dirty="0">
                <a:ea typeface="Times New Roman" panose="02020603050405020304" pitchFamily="18" charset="0"/>
              </a:rPr>
              <a:t>КВОТА ОБЩЕОБРАЗОВАТЕЛЬНЫХ ОРГАНИЗАЦИЙ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0BCF8297-2E84-4BA5-B787-4321426CE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810299"/>
              </p:ext>
            </p:extLst>
          </p:nvPr>
        </p:nvGraphicFramePr>
        <p:xfrm>
          <a:off x="4773166" y="1728882"/>
          <a:ext cx="3621830" cy="3299968"/>
        </p:xfrm>
        <a:graphic>
          <a:graphicData uri="http://schemas.openxmlformats.org/drawingml/2006/table">
            <a:tbl>
              <a:tblPr firstRow="1" firstCol="1" bandRow="1"/>
              <a:tblGrid>
                <a:gridCol w="1407137">
                  <a:extLst>
                    <a:ext uri="{9D8B030D-6E8A-4147-A177-3AD203B41FA5}">
                      <a16:colId xmlns:a16="http://schemas.microsoft.com/office/drawing/2014/main" val="1265996845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2843594346"/>
                    </a:ext>
                  </a:extLst>
                </a:gridCol>
                <a:gridCol w="746620">
                  <a:extLst>
                    <a:ext uri="{9D8B030D-6E8A-4147-A177-3AD203B41FA5}">
                      <a16:colId xmlns:a16="http://schemas.microsoft.com/office/drawing/2014/main" val="3901386933"/>
                    </a:ext>
                  </a:extLst>
                </a:gridCol>
                <a:gridCol w="662730">
                  <a:extLst>
                    <a:ext uri="{9D8B030D-6E8A-4147-A177-3AD203B41FA5}">
                      <a16:colId xmlns:a16="http://schemas.microsoft.com/office/drawing/2014/main" val="3343716982"/>
                    </a:ext>
                  </a:extLst>
                </a:gridCol>
              </a:tblGrid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ТУ/ДО</a:t>
                      </a:r>
                      <a:endParaRPr lang="ru-RU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поток</a:t>
                      </a:r>
                      <a:endParaRPr lang="ru-RU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поток</a:t>
                      </a:r>
                      <a:endParaRPr lang="ru-RU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поток</a:t>
                      </a:r>
                      <a:endParaRPr lang="ru-RU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616083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269187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Кинельское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643346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Поволжское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197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03185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Западное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04172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670711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Северо-Восточное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130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299336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Тольяттинское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819165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Юго-Западное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1626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252049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787093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Северо-Западное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353452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Северное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012299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Самара ДО 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761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455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082728"/>
                  </a:ext>
                </a:extLst>
              </a:tr>
              <a:tr h="194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Тольятти ДО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419</a:t>
                      </a:r>
                      <a:endParaRPr lang="ru-RU" sz="12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251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</a:t>
                      </a:r>
                      <a:endParaRPr lang="ru-RU" sz="12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60648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E4FC094-B2CE-47F9-9BF9-51070F3BAB73}"/>
              </a:ext>
            </a:extLst>
          </p:cNvPr>
          <p:cNvSpPr/>
          <p:nvPr/>
        </p:nvSpPr>
        <p:spPr>
          <a:xfrm>
            <a:off x="8548149" y="2201599"/>
            <a:ext cx="34146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/>
              <a:t>КВОТА ОРГАНИЗАЦИЙ СРЕДНЕГО ПРОФЕССИОНАЛЬНОГО ОБРАЗОВАНИЯ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0A2006F-9BF1-40AC-A0A4-5ABD580E7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305387"/>
              </p:ext>
            </p:extLst>
          </p:nvPr>
        </p:nvGraphicFramePr>
        <p:xfrm>
          <a:off x="8490548" y="2716823"/>
          <a:ext cx="3598831" cy="2887472"/>
        </p:xfrm>
        <a:graphic>
          <a:graphicData uri="http://schemas.openxmlformats.org/drawingml/2006/table">
            <a:tbl>
              <a:tblPr firstRow="1" firstCol="1" bandRow="1"/>
              <a:tblGrid>
                <a:gridCol w="1409304">
                  <a:extLst>
                    <a:ext uri="{9D8B030D-6E8A-4147-A177-3AD203B41FA5}">
                      <a16:colId xmlns:a16="http://schemas.microsoft.com/office/drawing/2014/main" val="1285008758"/>
                    </a:ext>
                  </a:extLst>
                </a:gridCol>
                <a:gridCol w="746621">
                  <a:extLst>
                    <a:ext uri="{9D8B030D-6E8A-4147-A177-3AD203B41FA5}">
                      <a16:colId xmlns:a16="http://schemas.microsoft.com/office/drawing/2014/main" val="1683469435"/>
                    </a:ext>
                  </a:extLst>
                </a:gridCol>
                <a:gridCol w="679508">
                  <a:extLst>
                    <a:ext uri="{9D8B030D-6E8A-4147-A177-3AD203B41FA5}">
                      <a16:colId xmlns:a16="http://schemas.microsoft.com/office/drawing/2014/main" val="2155461116"/>
                    </a:ext>
                  </a:extLst>
                </a:gridCol>
                <a:gridCol w="763398">
                  <a:extLst>
                    <a:ext uri="{9D8B030D-6E8A-4147-A177-3AD203B41FA5}">
                      <a16:colId xmlns:a16="http://schemas.microsoft.com/office/drawing/2014/main" val="4013022864"/>
                    </a:ext>
                  </a:extLst>
                </a:gridCol>
              </a:tblGrid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</a:t>
                      </a:r>
                      <a:endParaRPr lang="ru-RU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поток</a:t>
                      </a:r>
                      <a:endParaRPr lang="ru-RU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поток</a:t>
                      </a:r>
                      <a:endParaRPr lang="ru-RU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поток</a:t>
                      </a:r>
                      <a:endParaRPr lang="ru-RU" sz="125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476399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247493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Кинельское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258095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Поволжское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84410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Западное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828158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980662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Северо-Восточное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811999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977596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Тольяттинское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166155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Юго-Западное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658636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52233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977416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Северо-Западное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74421"/>
                  </a:ext>
                </a:extLst>
              </a:tr>
              <a:tr h="203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Северное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534893"/>
                  </a:ext>
                </a:extLst>
              </a:tr>
            </a:tbl>
          </a:graphicData>
        </a:graphic>
      </p:graphicFrame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B805DE0-2969-4723-A154-DABE3C0CF956}"/>
              </a:ext>
            </a:extLst>
          </p:cNvPr>
          <p:cNvGrpSpPr/>
          <p:nvPr/>
        </p:nvGrpSpPr>
        <p:grpSpPr>
          <a:xfrm>
            <a:off x="1" y="1242993"/>
            <a:ext cx="4702614" cy="5452081"/>
            <a:chOff x="49998" y="1011738"/>
            <a:chExt cx="4837859" cy="5452081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6CBB975-AB1C-4878-B0D2-08EBB9CFA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98" y="1011738"/>
              <a:ext cx="4837859" cy="5452081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558E2D4-381C-4149-AEC4-8004E4E47D40}"/>
                </a:ext>
              </a:extLst>
            </p:cNvPr>
            <p:cNvSpPr/>
            <p:nvPr/>
          </p:nvSpPr>
          <p:spPr>
            <a:xfrm>
              <a:off x="3504310" y="5645791"/>
              <a:ext cx="394283" cy="2948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234F7C1C-5854-4295-9125-3F3FD1460FCE}"/>
                </a:ext>
              </a:extLst>
            </p:cNvPr>
            <p:cNvSpPr/>
            <p:nvPr/>
          </p:nvSpPr>
          <p:spPr>
            <a:xfrm>
              <a:off x="4214715" y="6000304"/>
              <a:ext cx="338219" cy="384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72C58E4-9556-4889-9B69-57A78D720D0C}"/>
              </a:ext>
            </a:extLst>
          </p:cNvPr>
          <p:cNvSpPr/>
          <p:nvPr/>
        </p:nvSpPr>
        <p:spPr>
          <a:xfrm>
            <a:off x="8741821" y="1735391"/>
            <a:ext cx="28685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hlinkClick r:id="rId3"/>
              </a:rPr>
              <a:t>Письмо МО СО от 08.09.2026 №МО 4423</a:t>
            </a:r>
            <a:endParaRPr lang="ru-RU" sz="12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D95DAAD-87B0-4C41-9FAA-584F4977B5A7}"/>
              </a:ext>
            </a:extLst>
          </p:cNvPr>
          <p:cNvSpPr/>
          <p:nvPr/>
        </p:nvSpPr>
        <p:spPr>
          <a:xfrm>
            <a:off x="8753068" y="1459917"/>
            <a:ext cx="30737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hlinkClick r:id="rId4"/>
              </a:rPr>
              <a:t>Письмо МО СО от 08.09.2026 №МО 1261-ТУ</a:t>
            </a:r>
            <a:endParaRPr lang="ru-RU" sz="12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23BA03B-8396-4878-A7B4-249F18EED47E}"/>
              </a:ext>
            </a:extLst>
          </p:cNvPr>
          <p:cNvSpPr/>
          <p:nvPr/>
        </p:nvSpPr>
        <p:spPr>
          <a:xfrm>
            <a:off x="4741318" y="6325086"/>
            <a:ext cx="4038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err="1">
                <a:hlinkClick r:id="rId5"/>
              </a:rPr>
              <a:t>Видеоинструкция</a:t>
            </a:r>
            <a:r>
              <a:rPr lang="ru-RU" sz="1200" dirty="0">
                <a:hlinkClick r:id="rId5"/>
              </a:rPr>
              <a:t> по записи на курс "ИИ в работе учителя"</a:t>
            </a:r>
            <a:endParaRPr lang="ru-RU" sz="12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A9A2F6F-8D26-4881-AEE2-6F5C452C9F45}"/>
              </a:ext>
            </a:extLst>
          </p:cNvPr>
          <p:cNvSpPr/>
          <p:nvPr/>
        </p:nvSpPr>
        <p:spPr>
          <a:xfrm>
            <a:off x="4731925" y="6065363"/>
            <a:ext cx="40368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Инструкция по доступу к сервису "Подбор программ ДПО"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4D4500D-40A8-4247-8C11-F3D3B1B588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9121" y="5649857"/>
            <a:ext cx="1208143" cy="1208143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1111FEC-7D01-40C9-950D-DE7759ADF439}"/>
              </a:ext>
            </a:extLst>
          </p:cNvPr>
          <p:cNvSpPr/>
          <p:nvPr/>
        </p:nvSpPr>
        <p:spPr>
          <a:xfrm>
            <a:off x="4731925" y="5805640"/>
            <a:ext cx="45630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hlinkClick r:id="rId8"/>
              </a:rPr>
              <a:t>Вебинар ГАУ ДПО СО ИРО по записи на курс "ИИ в работе учителя"</a:t>
            </a:r>
            <a:endParaRPr lang="ru-RU" sz="1200" dirty="0"/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C2E4D723-30FC-45E4-8679-F0BC4528BFE7}"/>
              </a:ext>
            </a:extLst>
          </p:cNvPr>
          <p:cNvSpPr/>
          <p:nvPr/>
        </p:nvSpPr>
        <p:spPr>
          <a:xfrm>
            <a:off x="9977343" y="5873935"/>
            <a:ext cx="397498" cy="68278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2380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B7084D-A313-45C7-9B4D-5E2B19066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8382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9F0CBC-462F-4BF9-B189-3366F8AA5AF1}"/>
              </a:ext>
            </a:extLst>
          </p:cNvPr>
          <p:cNvSpPr txBox="1"/>
          <p:nvPr/>
        </p:nvSpPr>
        <p:spPr>
          <a:xfrm>
            <a:off x="7207384" y="5233460"/>
            <a:ext cx="1251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ЗАДАЧА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6FE4FD-27D9-43CD-9C0A-5554DF6607FC}"/>
              </a:ext>
            </a:extLst>
          </p:cNvPr>
          <p:cNvSpPr txBox="1"/>
          <p:nvPr/>
        </p:nvSpPr>
        <p:spPr>
          <a:xfrm>
            <a:off x="7298031" y="5695125"/>
            <a:ext cx="4803322" cy="1015663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500" dirty="0"/>
              <a:t>Обеспечить обучение учителей по ДПП ПК «ИИ в работе учителя» в пределах квоты, обучив в первую очередь педагогов, которые будут вести курс ВД «Искусственный интеллект и информационная безопасность». </a:t>
            </a:r>
          </a:p>
        </p:txBody>
      </p:sp>
    </p:spTree>
    <p:extLst>
      <p:ext uri="{BB962C8B-B14F-4D97-AF65-F5344CB8AC3E}">
        <p14:creationId xmlns:p14="http://schemas.microsoft.com/office/powerpoint/2010/main" val="36218526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467B32-32C9-45B4-A78D-D429C4B89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034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629A77-1F0B-4757-B127-E723EA83C754}"/>
              </a:ext>
            </a:extLst>
          </p:cNvPr>
          <p:cNvSpPr/>
          <p:nvPr/>
        </p:nvSpPr>
        <p:spPr>
          <a:xfrm>
            <a:off x="11350304" y="6369391"/>
            <a:ext cx="503340" cy="400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2960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41C5221-F4AA-4625-B102-C84C9919A357}"/>
              </a:ext>
            </a:extLst>
          </p:cNvPr>
          <p:cNvGrpSpPr/>
          <p:nvPr/>
        </p:nvGrpSpPr>
        <p:grpSpPr>
          <a:xfrm>
            <a:off x="405434" y="219063"/>
            <a:ext cx="2147924" cy="1585550"/>
            <a:chOff x="582987" y="248259"/>
            <a:chExt cx="2147924" cy="158555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E16E836-CB1C-49A0-A861-5E16B5F4B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2987" y="248259"/>
              <a:ext cx="2147924" cy="1182994"/>
            </a:xfrm>
            <a:prstGeom prst="rect">
              <a:avLst/>
            </a:prstGeom>
          </p:spPr>
        </p:pic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EDFAC6BF-8091-492E-8D63-E5580EC57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987" y="1433699"/>
              <a:ext cx="214792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МИНИСТЕРСТВО ОБРАЗОВАНИЯ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САМАРСКОЙ ОБЛАСТИ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00AE10-3D31-4FA2-9C6C-9D8DAC47F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960" y="410748"/>
            <a:ext cx="1545167" cy="128212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824805-1880-4C78-8A70-631FD6777933}"/>
              </a:ext>
            </a:extLst>
          </p:cNvPr>
          <p:cNvSpPr/>
          <p:nvPr/>
        </p:nvSpPr>
        <p:spPr>
          <a:xfrm>
            <a:off x="428911" y="5806188"/>
            <a:ext cx="4227689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  <a:hlinkClick r:id="rId4"/>
              </a:rPr>
              <a:t>Методическая суббота руководителя ОО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72D0AEF-2393-43F4-9BC8-B24D0FD92C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999" y="219755"/>
            <a:ext cx="1571568" cy="15848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33D162-263A-4994-8580-B96E9A3A0BF2}"/>
              </a:ext>
            </a:extLst>
          </p:cNvPr>
          <p:cNvSpPr txBox="1"/>
          <p:nvPr/>
        </p:nvSpPr>
        <p:spPr>
          <a:xfrm>
            <a:off x="405434" y="2634936"/>
            <a:ext cx="11844989" cy="158812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rgbClr val="091AAB"/>
                </a:solidFill>
                <a:ea typeface="+mj-ea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 panose="020F0502020204030204"/>
                <a:ea typeface="+mj-ea"/>
                <a:cs typeface="Times New Roman" panose="02020603050405020304" pitchFamily="18" charset="0"/>
              </a:rPr>
              <a:t>Комплексный план повышения качества математического и естественно-научного образования. Старт в новом 2026/2027 учебном году.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8C2FD5-8DB6-409B-A4A5-0C9084783220}"/>
              </a:ext>
            </a:extLst>
          </p:cNvPr>
          <p:cNvSpPr txBox="1"/>
          <p:nvPr/>
        </p:nvSpPr>
        <p:spPr>
          <a:xfrm>
            <a:off x="10382665" y="580618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08.10.2026</a:t>
            </a:r>
          </a:p>
        </p:txBody>
      </p:sp>
    </p:spTree>
    <p:extLst>
      <p:ext uri="{BB962C8B-B14F-4D97-AF65-F5344CB8AC3E}">
        <p14:creationId xmlns:p14="http://schemas.microsoft.com/office/powerpoint/2010/main" val="4034258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3121</TotalTime>
  <Words>9036</Words>
  <Application>Microsoft Office PowerPoint</Application>
  <PresentationFormat>Широкоэкранный</PresentationFormat>
  <Paragraphs>2699</Paragraphs>
  <Slides>57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7" baseType="lpstr">
      <vt:lpstr>Akrobat Light</vt:lpstr>
      <vt:lpstr>Akrobat SemiBold</vt:lpstr>
      <vt:lpstr>Arial</vt:lpstr>
      <vt:lpstr>Calibri</vt:lpstr>
      <vt:lpstr>Calibri Light</vt:lpstr>
      <vt:lpstr>Microsoft Sans Serif</vt:lpstr>
      <vt:lpstr>Segoe UI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Модели формирования классов углублённого изучения предметов МиЕНО</vt:lpstr>
      <vt:lpstr>Презентация PowerPoint</vt:lpstr>
      <vt:lpstr>Презентация PowerPoint</vt:lpstr>
      <vt:lpstr>Организация углублённого изучения предметов в межклассных группах основной школы </vt:lpstr>
      <vt:lpstr>Организация учебного процесса в межклассных группах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занятия (для каждого класса)</vt:lpstr>
      <vt:lpstr>Учебные пособия «Введение в искусственный интеллект»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User-095</dc:creator>
  <cp:lastModifiedBy>User-095</cp:lastModifiedBy>
  <cp:revision>242</cp:revision>
  <cp:lastPrinted>2026-10-06T09:18:43Z</cp:lastPrinted>
  <dcterms:created xsi:type="dcterms:W3CDTF">2026-09-16T10:52:11Z</dcterms:created>
  <dcterms:modified xsi:type="dcterms:W3CDTF">2026-10-08T11:54:15Z</dcterms:modified>
</cp:coreProperties>
</file>