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8" r:id="rId2"/>
    <p:sldId id="272" r:id="rId3"/>
    <p:sldId id="279" r:id="rId4"/>
    <p:sldId id="267" r:id="rId5"/>
    <p:sldId id="266" r:id="rId6"/>
    <p:sldId id="271" r:id="rId7"/>
    <p:sldId id="273" r:id="rId8"/>
    <p:sldId id="276" r:id="rId9"/>
    <p:sldId id="277" r:id="rId10"/>
    <p:sldId id="275" r:id="rId11"/>
    <p:sldId id="274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91" d="100"/>
          <a:sy n="91" d="100"/>
        </p:scale>
        <p:origin x="-102" y="-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3D356D-3899-4CB3-B251-56C5D39ED6F2}" type="datetimeFigureOut">
              <a:rPr lang="ru-RU" smtClean="0"/>
              <a:t>01.04.2026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29527B-0FE0-470E-88F9-0804DAE592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610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9527B-0FE0-470E-88F9-0804DAE5920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3692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40FD219-1ACB-D408-F73A-5DF7F23975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9CB94980-14D8-1C7D-5C54-80032F9827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ABF2367-5381-62A4-66CD-A758488DB1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E9C42-8CBA-4F9E-86BA-C0B8DB8404E1}" type="datetimeFigureOut">
              <a:rPr lang="ru-RU" smtClean="0"/>
              <a:t>01.04.2026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1C34F05-1E69-0A55-0127-DD739ACD2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7B3E393-CC13-5BC1-2B01-1970055F8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5541E-C863-4A80-91EE-80CA2F2389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6113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73DBA2C-DAE4-0355-CEEA-C8CCCDE2C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2A828D46-B818-1419-9E88-7F3CC16474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AFECBAE-CC09-4CE1-5EF6-25A0F39C1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E9C42-8CBA-4F9E-86BA-C0B8DB8404E1}" type="datetimeFigureOut">
              <a:rPr lang="ru-RU" smtClean="0"/>
              <a:t>01.04.2026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01CF3C9-BEC7-57EA-6E70-605DEFEAC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2DA9DCC-003B-936D-FE44-6E2EC2B7D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5541E-C863-4A80-91EE-80CA2F2389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663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735917F3-E25B-F307-748D-36F73388AD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BB207591-B94C-C305-9DEB-2CA579ACF9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94F9267-A28B-4631-5866-62659EF14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E9C42-8CBA-4F9E-86BA-C0B8DB8404E1}" type="datetimeFigureOut">
              <a:rPr lang="ru-RU" smtClean="0"/>
              <a:t>01.04.2026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86E4E51-8622-873C-C051-7A01192EA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8CF2A1C-023C-C577-5416-9283B4E63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5541E-C863-4A80-91EE-80CA2F2389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8865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3B8FCEB-CA0E-ECC9-6642-915B1773A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AEDE7EF-EDB3-A71C-94D0-E8AB006843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CEE5792-332E-A6BB-E88B-9BAAE80BE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E9C42-8CBA-4F9E-86BA-C0B8DB8404E1}" type="datetimeFigureOut">
              <a:rPr lang="ru-RU" smtClean="0"/>
              <a:t>01.04.2026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9477742-D574-98E1-5B76-B85072B55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89AEC83-6916-F3E8-C714-8BCFEC953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5541E-C863-4A80-91EE-80CA2F2389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4013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C0940F3-ED52-4B19-3178-5D265E29A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B13FE9D5-2BBC-42E6-56BE-1C9E70B3E2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0D60B21-191C-FA4D-327E-5A1CEC712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E9C42-8CBA-4F9E-86BA-C0B8DB8404E1}" type="datetimeFigureOut">
              <a:rPr lang="ru-RU" smtClean="0"/>
              <a:t>01.04.2026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DCB7304-7567-D3BF-BC88-D52905CA1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570BC91-8127-94EA-DBD1-B2054A22D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5541E-C863-4A80-91EE-80CA2F2389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6982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C034535-ACF3-70E7-43AC-79E3A38B4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6F80C85-998A-312C-A49F-C329B2CC2C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97D63E4E-41A4-5B0A-FD85-12EEEFD0F6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305C6B57-9604-0689-6035-EF3B58460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E9C42-8CBA-4F9E-86BA-C0B8DB8404E1}" type="datetimeFigureOut">
              <a:rPr lang="ru-RU" smtClean="0"/>
              <a:t>01.04.2026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E16687B0-E563-39D6-C458-7721411A4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390598E8-77B9-FFCE-59C9-2D7259D1C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5541E-C863-4A80-91EE-80CA2F2389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6654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136F54E-44A1-0E0B-D7F8-8364172B0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8A266CF9-A78B-551A-008F-6D3626BEF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91B4D2A1-BFD9-52B2-C420-6301545710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58B273F5-1CDC-4E7B-20A4-1EDC975BB9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4B8AE3F2-6813-D44E-05F3-E71D6517BF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419BB852-AC39-FFEA-3468-8A6758C04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E9C42-8CBA-4F9E-86BA-C0B8DB8404E1}" type="datetimeFigureOut">
              <a:rPr lang="ru-RU" smtClean="0"/>
              <a:t>01.04.2026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4ACF2AD5-A570-20A8-9531-EF7D23C17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7785FD43-69FE-EE2E-C4F3-9D60C31CA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5541E-C863-4A80-91EE-80CA2F2389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1000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055B424-85D3-4506-7CB4-7BAB215A6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33BD34E9-CF94-AA86-13B3-5422ED53A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E9C42-8CBA-4F9E-86BA-C0B8DB8404E1}" type="datetimeFigureOut">
              <a:rPr lang="ru-RU" smtClean="0"/>
              <a:t>01.04.2026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D8C3A47B-049C-3106-6FC9-0EFB08F47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82B5B8D0-DCD7-9C5E-C14F-32D3B4707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5541E-C863-4A80-91EE-80CA2F2389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1682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2BFCB834-E069-8FED-F44B-F863163DB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E9C42-8CBA-4F9E-86BA-C0B8DB8404E1}" type="datetimeFigureOut">
              <a:rPr lang="ru-RU" smtClean="0"/>
              <a:t>01.04.2026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D5B6A74E-5BA2-BD2E-794E-2A39534CD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B5B77D87-626A-9A9B-BD53-35BAE9258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5541E-C863-4A80-91EE-80CA2F2389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2111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D7A64A6-193D-B283-DF7A-EAF76302B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AE41D2D-AA61-CF7E-0C33-323895566E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97B6E147-449E-3F1B-7433-E945C59C78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77632969-5799-F786-985F-ED0AF5549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E9C42-8CBA-4F9E-86BA-C0B8DB8404E1}" type="datetimeFigureOut">
              <a:rPr lang="ru-RU" smtClean="0"/>
              <a:t>01.04.2026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248864EC-B855-BDF7-E61B-1CED6722F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A4246512-6B0A-4BAE-532D-FBC8AD2C6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5541E-C863-4A80-91EE-80CA2F2389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3341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72B0A61-7395-0C38-4149-12DA55F0B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147587CB-4460-07D5-4EF6-75656FAB3C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94F5F955-C03B-06A3-4156-9F5270FFE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F1FA8415-4827-43C4-5793-D5FD292EF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E9C42-8CBA-4F9E-86BA-C0B8DB8404E1}" type="datetimeFigureOut">
              <a:rPr lang="ru-RU" smtClean="0"/>
              <a:t>01.04.2026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1CB87CCD-C00A-C499-21B7-1EB482A55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2F50DFC5-EF12-1D02-060D-CB8F3E7FD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5541E-C863-4A80-91EE-80CA2F2389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9710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7D3AA3B-6C06-A960-689A-519CD8849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E0732CAF-EFA8-BE52-A5EF-A19D9B8FEA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DA7C805-8A5F-00F0-0E60-A3B5551CA9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6E9C42-8CBA-4F9E-86BA-C0B8DB8404E1}" type="datetimeFigureOut">
              <a:rPr lang="ru-RU" smtClean="0"/>
              <a:t>01.04.2026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A12EF6C-876D-0FFB-ED81-34A4FEC389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571CE00-CF82-4452-CFE9-91E015DC7A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D5541E-C863-4A80-91EE-80CA2F2389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4707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91110A53-9E87-D3BD-3CE0-4383375D3F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48CA1ADA-1B19-C970-6673-1AC553CE49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90611" cy="685800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1E72AD7A-27D7-74F3-E98E-5651E7AE47A1}"/>
              </a:ext>
            </a:extLst>
          </p:cNvPr>
          <p:cNvSpPr/>
          <p:nvPr/>
        </p:nvSpPr>
        <p:spPr>
          <a:xfrm>
            <a:off x="-582981" y="302005"/>
            <a:ext cx="10909114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«Педагогический класс </a:t>
            </a:r>
          </a:p>
          <a:p>
            <a:pPr algn="ctr"/>
            <a:r>
              <a:rPr lang="ru-RU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один </a:t>
            </a:r>
          </a:p>
          <a:p>
            <a:pPr algn="ctr"/>
            <a:r>
              <a:rPr lang="ru-RU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из эффективных  способов </a:t>
            </a:r>
            <a:r>
              <a:rPr lang="ru-RU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опрофессиональной</a:t>
            </a:r>
            <a:r>
              <a:rPr lang="ru-R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подготовки </a:t>
            </a:r>
          </a:p>
          <a:p>
            <a:pPr algn="ctr"/>
            <a:r>
              <a:rPr lang="ru-RU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</a:t>
            </a:r>
            <a:r>
              <a:rPr lang="ru-RU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pic>
        <p:nvPicPr>
          <p:cNvPr id="4" name="Picture 6" descr="D:\Рабочий стол\ЛОГОТИП_ПЕДКЛАССЫ_РОССИИ_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3343" y="293409"/>
            <a:ext cx="3062222" cy="26604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06291" y="5066299"/>
            <a:ext cx="61791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Богданова Нина Юрьевна,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Учитель начальных классов ГБОУ СОШ № 1 города Похвистнево</a:t>
            </a:r>
          </a:p>
        </p:txBody>
      </p:sp>
    </p:spTree>
    <p:extLst>
      <p:ext uri="{BB962C8B-B14F-4D97-AF65-F5344CB8AC3E}">
        <p14:creationId xmlns:p14="http://schemas.microsoft.com/office/powerpoint/2010/main" val="411153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1887CBE0-22B0-8489-22FB-7130267F00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3E78AE7B-E585-8D0E-E7B6-59C9C2F834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90611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679213" y="418006"/>
            <a:ext cx="49321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Результаты деятельности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13402" y="1002781"/>
            <a:ext cx="1146380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AutoNum type="arabicPeriod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Поступление в высшие учебные заведения педагогической направленности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Участие в мероприятиях различного уровня: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―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психолого-педагогической олимпиаде имени К.Д. Ушинского;</a:t>
            </a:r>
          </a:p>
          <a:p>
            <a:pPr>
              <a:lnSpc>
                <a:spcPct val="150000"/>
              </a:lnSpc>
            </a:pP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― профильных сменах центра «Вега»;</a:t>
            </a:r>
          </a:p>
          <a:p>
            <a:pPr>
              <a:lnSpc>
                <a:spcPct val="150000"/>
              </a:lnSpc>
            </a:pP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― всероссийской акции «Педагогический диктант»;</a:t>
            </a:r>
          </a:p>
          <a:p>
            <a:pPr>
              <a:lnSpc>
                <a:spcPct val="150000"/>
              </a:lnSpc>
            </a:pP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― всероссийском конкурсе юных инженеров-исследователей «Спутник»;</a:t>
            </a:r>
          </a:p>
          <a:p>
            <a:pPr>
              <a:lnSpc>
                <a:spcPct val="150000"/>
              </a:lnSpc>
            </a:pP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― окружных профильных сменах;</a:t>
            </a:r>
          </a:p>
          <a:p>
            <a:pPr>
              <a:lnSpc>
                <a:spcPct val="150000"/>
              </a:lnSpc>
            </a:pP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― конкурсах индивидуальных проектов;</a:t>
            </a:r>
          </a:p>
          <a:p>
            <a:pPr>
              <a:lnSpc>
                <a:spcPct val="150000"/>
              </a:lnSpc>
            </a:pP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― научно-практических конференциях.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3. Распространение опыта работы педагога-наставника.</a:t>
            </a:r>
          </a:p>
        </p:txBody>
      </p:sp>
    </p:spTree>
    <p:extLst>
      <p:ext uri="{BB962C8B-B14F-4D97-AF65-F5344CB8AC3E}">
        <p14:creationId xmlns:p14="http://schemas.microsoft.com/office/powerpoint/2010/main" val="37938605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7DD111DB-B61A-28BC-C6C4-822C03559E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B4396C5F-28D7-8DDB-BE1E-E5088342DE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90611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465" y="780931"/>
            <a:ext cx="1115568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dirty="0">
                <a:latin typeface="Times New Roman" pitchFamily="18" charset="0"/>
                <a:cs typeface="Times New Roman" pitchFamily="18" charset="0"/>
              </a:rPr>
              <a:t>«Учитель есть строитель человека. </a:t>
            </a:r>
          </a:p>
          <a:p>
            <a:pPr algn="ctr"/>
            <a:r>
              <a:rPr lang="ru-RU" sz="4400" b="1" i="1" dirty="0">
                <a:latin typeface="Times New Roman" pitchFamily="18" charset="0"/>
                <a:cs typeface="Times New Roman" pitchFamily="18" charset="0"/>
              </a:rPr>
              <a:t>Все живое и прекрасное в человеке развивает и питает учитель».</a:t>
            </a:r>
            <a:endParaRPr lang="ru-RU" sz="4400" b="1" i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171909" y="5835134"/>
            <a:ext cx="26811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Константин Дмитриевич 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Ушинский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909" y="2215859"/>
            <a:ext cx="2700951" cy="36192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27985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7697CC76-B674-51CC-3D77-7202307956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E8BE56D2-71E7-3395-ACA3-452F6548CD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90611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72440" y="58847"/>
            <a:ext cx="1141476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Нормативно-правовое обеспечение</a:t>
            </a:r>
          </a:p>
          <a:p>
            <a:pPr marL="342900" lvl="0" indent="-342900" algn="just">
              <a:lnSpc>
                <a:spcPct val="120000"/>
              </a:lnSpc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Методические рекомендации Министерства Просвещения РФ</a:t>
            </a:r>
          </a:p>
          <a:p>
            <a:pPr marL="342900" lvl="0" indent="-342900" algn="just">
              <a:lnSpc>
                <a:spcPct val="120000"/>
              </a:lnSpc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Методические рекомендации по развитию сети профильных психолого-педагогических классов (групп) в субъектах РФ</a:t>
            </a:r>
          </a:p>
          <a:p>
            <a:pPr marL="342900" lvl="0" indent="-342900" algn="just">
              <a:lnSpc>
                <a:spcPct val="120000"/>
              </a:lnSpc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637-р Распоряжение МО и НСО. Положение о педагогических классах.</a:t>
            </a:r>
          </a:p>
          <a:p>
            <a:pPr marL="342900" lvl="0" indent="-342900" algn="just">
              <a:lnSpc>
                <a:spcPct val="120000"/>
              </a:lnSpc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Положение о реализации предпрофессионального проекта 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«Педагогический класс» 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в ГБОУ СОШ №1 города Похвистнево.</a:t>
            </a:r>
          </a:p>
          <a:p>
            <a:pPr marL="342900" lvl="0" indent="-342900" algn="just">
              <a:lnSpc>
                <a:spcPct val="120000"/>
              </a:lnSpc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Приказ о назначении ответственного за реализацию проекта 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«Педагогический класс» 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в ГБОУ СОШ №1 города Похвистнево.</a:t>
            </a:r>
          </a:p>
          <a:p>
            <a:pPr marL="342900" lvl="0" indent="-342900" algn="just">
              <a:lnSpc>
                <a:spcPct val="120000"/>
              </a:lnSpc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План мероприятий ГБОУ СОШ №1 города Похвистнево по реализации проекта 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«Педагогический класс» 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на 2025-2026 учебный год.</a:t>
            </a:r>
          </a:p>
          <a:p>
            <a:pPr marL="342900" lvl="0" indent="-342900" algn="just">
              <a:lnSpc>
                <a:spcPct val="120000"/>
              </a:lnSpc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Рабочая программа элективного курса 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«Основы психологии». 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10-11 классы.</a:t>
            </a:r>
          </a:p>
          <a:p>
            <a:pPr marL="342900" lvl="0" indent="-342900" algn="just">
              <a:lnSpc>
                <a:spcPct val="120000"/>
              </a:lnSpc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Рабочая программа элективного курса 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«Основы педагогики». 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10-11 классы.</a:t>
            </a:r>
            <a:endParaRPr lang="ru-RU" sz="25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75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22935058-958F-0FAB-6C2F-466D044B02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F9CAA8B8-3FB2-9E8E-041D-076A39BC8B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90611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15569" y="0"/>
            <a:ext cx="15915529" cy="721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069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84B1E22F-349E-F746-0882-74E3A171EE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B05DC0D-F32A-C86C-3DF6-A81662FFE3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90611" cy="6858000"/>
          </a:xfrm>
          <a:prstGeom prst="rect">
            <a:avLst/>
          </a:prstGeom>
        </p:spPr>
      </p:pic>
      <p:sp>
        <p:nvSpPr>
          <p:cNvPr id="2" name="Овал 1">
            <a:extLst>
              <a:ext uri="{FF2B5EF4-FFF2-40B4-BE49-F238E27FC236}">
                <a16:creationId xmlns="" xmlns:a16="http://schemas.microsoft.com/office/drawing/2014/main" id="{3A30CFF1-1F68-4D0E-84FC-EE51EA7410D8}"/>
              </a:ext>
            </a:extLst>
          </p:cNvPr>
          <p:cNvSpPr/>
          <p:nvPr/>
        </p:nvSpPr>
        <p:spPr>
          <a:xfrm>
            <a:off x="812741" y="1365504"/>
            <a:ext cx="3136479" cy="264871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и задачи профильного обучения</a:t>
            </a:r>
          </a:p>
        </p:txBody>
      </p:sp>
      <p:sp>
        <p:nvSpPr>
          <p:cNvPr id="4" name="Стрелка: вправо 3">
            <a:extLst>
              <a:ext uri="{FF2B5EF4-FFF2-40B4-BE49-F238E27FC236}">
                <a16:creationId xmlns="" xmlns:a16="http://schemas.microsoft.com/office/drawing/2014/main" id="{2A19A1F3-E539-0E57-47FC-05F3E7EFC5F5}"/>
              </a:ext>
            </a:extLst>
          </p:cNvPr>
          <p:cNvSpPr/>
          <p:nvPr/>
        </p:nvSpPr>
        <p:spPr>
          <a:xfrm flipH="1">
            <a:off x="4364823" y="359664"/>
            <a:ext cx="4776129" cy="1051560"/>
          </a:xfrm>
          <a:prstGeom prst="rightArrow">
            <a:avLst>
              <a:gd name="adj1" fmla="val 47102"/>
              <a:gd name="adj2" fmla="val 5000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социализация личности</a:t>
            </a:r>
          </a:p>
        </p:txBody>
      </p:sp>
      <p:sp>
        <p:nvSpPr>
          <p:cNvPr id="5" name="Стрелка: вправо 4">
            <a:extLst>
              <a:ext uri="{FF2B5EF4-FFF2-40B4-BE49-F238E27FC236}">
                <a16:creationId xmlns="" xmlns:a16="http://schemas.microsoft.com/office/drawing/2014/main" id="{017F52F2-A64C-8462-79D9-A3A7DF22EE1D}"/>
              </a:ext>
            </a:extLst>
          </p:cNvPr>
          <p:cNvSpPr/>
          <p:nvPr/>
        </p:nvSpPr>
        <p:spPr>
          <a:xfrm flipH="1">
            <a:off x="4840224" y="1313688"/>
            <a:ext cx="4712208" cy="105156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оптимальных условий</a:t>
            </a:r>
          </a:p>
        </p:txBody>
      </p:sp>
      <p:sp>
        <p:nvSpPr>
          <p:cNvPr id="6" name="Стрелка: вправо 5">
            <a:extLst>
              <a:ext uri="{FF2B5EF4-FFF2-40B4-BE49-F238E27FC236}">
                <a16:creationId xmlns="" xmlns:a16="http://schemas.microsoft.com/office/drawing/2014/main" id="{545FFA9D-0AD0-5B2D-F302-ADA765FC69B5}"/>
              </a:ext>
            </a:extLst>
          </p:cNvPr>
          <p:cNvSpPr/>
          <p:nvPr/>
        </p:nvSpPr>
        <p:spPr>
          <a:xfrm flipH="1">
            <a:off x="4364823" y="2377440"/>
            <a:ext cx="4429818" cy="105156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непрерывности</a:t>
            </a:r>
          </a:p>
        </p:txBody>
      </p:sp>
      <p:sp>
        <p:nvSpPr>
          <p:cNvPr id="7" name="Стрелка: вправо 6">
            <a:extLst>
              <a:ext uri="{FF2B5EF4-FFF2-40B4-BE49-F238E27FC236}">
                <a16:creationId xmlns="" xmlns:a16="http://schemas.microsoft.com/office/drawing/2014/main" id="{8484A2BB-520E-173B-169B-949275606EBD}"/>
              </a:ext>
            </a:extLst>
          </p:cNvPr>
          <p:cNvSpPr/>
          <p:nvPr/>
        </p:nvSpPr>
        <p:spPr>
          <a:xfrm flipH="1">
            <a:off x="4778232" y="3294888"/>
            <a:ext cx="4629003" cy="105156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самостоятельности </a:t>
            </a:r>
          </a:p>
        </p:txBody>
      </p:sp>
      <p:sp>
        <p:nvSpPr>
          <p:cNvPr id="8" name="Стрелка: вправо 7">
            <a:extLst>
              <a:ext uri="{FF2B5EF4-FFF2-40B4-BE49-F238E27FC236}">
                <a16:creationId xmlns="" xmlns:a16="http://schemas.microsoft.com/office/drawing/2014/main" id="{A04AD8BB-8F84-AA80-9E5E-BA9EF0DB75B6}"/>
              </a:ext>
            </a:extLst>
          </p:cNvPr>
          <p:cNvSpPr/>
          <p:nvPr/>
        </p:nvSpPr>
        <p:spPr>
          <a:xfrm flipH="1">
            <a:off x="4167109" y="4248912"/>
            <a:ext cx="5558782" cy="105156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раскрытие творческого потенциала</a:t>
            </a:r>
          </a:p>
        </p:txBody>
      </p:sp>
      <p:sp>
        <p:nvSpPr>
          <p:cNvPr id="9" name="Стрелка: вправо 8">
            <a:extLst>
              <a:ext uri="{FF2B5EF4-FFF2-40B4-BE49-F238E27FC236}">
                <a16:creationId xmlns="" xmlns:a16="http://schemas.microsoft.com/office/drawing/2014/main" id="{CA04A80E-3533-2D00-82B7-1C3125FB5AC3}"/>
              </a:ext>
            </a:extLst>
          </p:cNvPr>
          <p:cNvSpPr/>
          <p:nvPr/>
        </p:nvSpPr>
        <p:spPr>
          <a:xfrm flipH="1">
            <a:off x="4541520" y="5300472"/>
            <a:ext cx="5835535" cy="105156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профессиональное самоопределение</a:t>
            </a:r>
          </a:p>
        </p:txBody>
      </p:sp>
    </p:spTree>
    <p:extLst>
      <p:ext uri="{BB962C8B-B14F-4D97-AF65-F5344CB8AC3E}">
        <p14:creationId xmlns:p14="http://schemas.microsoft.com/office/powerpoint/2010/main" val="363056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8578B76F-E544-1CC2-1EF3-6935EA70BA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F7710190-B8AA-6975-46EA-B25513BBBB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90611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80825" y="590759"/>
            <a:ext cx="1072896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>
              <a:spcAft>
                <a:spcPts val="0"/>
              </a:spcAft>
            </a:pPr>
            <a:r>
              <a:rPr lang="ru-RU" sz="3200" b="1" u="sng" dirty="0">
                <a:solidFill>
                  <a:srgbClr val="000000"/>
                </a:solidFill>
                <a:latin typeface="Times New Roman"/>
                <a:ea typeface="Times New Roman"/>
              </a:rPr>
              <a:t>Количество обучающихся, участников проекта:</a:t>
            </a:r>
          </a:p>
          <a:p>
            <a:pPr indent="457200" algn="ctr">
              <a:spcAft>
                <a:spcPts val="0"/>
              </a:spcAft>
            </a:pPr>
            <a:endParaRPr lang="ru-RU" sz="2800" b="1" u="sng" dirty="0">
              <a:latin typeface="Times New Roman"/>
              <a:ea typeface="Times New Roman"/>
            </a:endParaRPr>
          </a:p>
          <a:p>
            <a:pPr indent="457200" algn="ctr">
              <a:spcAft>
                <a:spcPts val="0"/>
              </a:spcAft>
            </a:pPr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</a:rPr>
              <a:t>2021-2022 уч. год - 3 чел. (11 класс); </a:t>
            </a:r>
            <a:endParaRPr lang="ru-RU" sz="2800" dirty="0">
              <a:latin typeface="Times New Roman"/>
              <a:ea typeface="Times New Roman"/>
            </a:endParaRPr>
          </a:p>
          <a:p>
            <a:pPr indent="457200" algn="ctr">
              <a:spcAft>
                <a:spcPts val="0"/>
              </a:spcAft>
            </a:pPr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</a:rPr>
              <a:t>2022-2023 уч. год -2 чел. (10 класс); </a:t>
            </a:r>
            <a:endParaRPr lang="ru-RU" sz="2800" dirty="0">
              <a:latin typeface="Times New Roman"/>
              <a:ea typeface="Times New Roman"/>
            </a:endParaRPr>
          </a:p>
          <a:p>
            <a:pPr indent="457200" algn="ctr">
              <a:spcAft>
                <a:spcPts val="0"/>
              </a:spcAft>
            </a:pPr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</a:rPr>
              <a:t>2023-2024 уч. год -2 чел. (11 класс); </a:t>
            </a:r>
            <a:endParaRPr lang="ru-RU" sz="2800" dirty="0">
              <a:latin typeface="Times New Roman"/>
              <a:ea typeface="Times New Roman"/>
            </a:endParaRPr>
          </a:p>
          <a:p>
            <a:pPr indent="457200" algn="ctr">
              <a:spcAft>
                <a:spcPts val="0"/>
              </a:spcAft>
            </a:pPr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</a:rPr>
              <a:t>2024-2025 уч.год-2 чел. (10 класс);</a:t>
            </a:r>
            <a:endParaRPr lang="ru-RU" sz="2800" dirty="0">
              <a:latin typeface="Times New Roman"/>
              <a:ea typeface="Times New Roman"/>
            </a:endParaRPr>
          </a:p>
          <a:p>
            <a:pPr indent="457200" algn="ctr">
              <a:spcAft>
                <a:spcPts val="0"/>
              </a:spcAft>
            </a:pPr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</a:rPr>
              <a:t>2025-2026 уч.год-2 чел. (10 класс).</a:t>
            </a:r>
            <a:endParaRPr lang="ru-RU" sz="28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140" y="4068634"/>
            <a:ext cx="3732338" cy="2467941"/>
          </a:xfrm>
          <a:prstGeom prst="rect">
            <a:avLst/>
          </a:prstGeom>
          <a:effectLst>
            <a:softEdge rad="139700"/>
          </a:effectLst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162AA881-EFAD-9A39-87CA-7CE14B6EC26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4063690"/>
            <a:ext cx="3732338" cy="2799254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09790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B6633773-3344-58C1-EBC3-425FE4E73D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3CA501A3-BF18-6A4C-8C3D-6A7DC70A86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90611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68847" y="272534"/>
            <a:ext cx="1135291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Методики работы в педагогическом классе.</a:t>
            </a:r>
            <a:endParaRPr lang="ru-RU" sz="44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2960" y="1158240"/>
            <a:ext cx="2849880" cy="11582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ИКТ технология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54743" y="2665214"/>
            <a:ext cx="2849880" cy="11582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Проектная технология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373880" y="1506974"/>
            <a:ext cx="2849880" cy="11582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Проблемное обучение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373880" y="2941320"/>
            <a:ext cx="3002280" cy="11582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Критическое мышление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741920" y="1158240"/>
            <a:ext cx="2849880" cy="11582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Игровая технология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122920" y="2680454"/>
            <a:ext cx="3002280" cy="11582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Технология мастерских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6044" y="3869575"/>
            <a:ext cx="3984567" cy="29884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880" y="4375666"/>
            <a:ext cx="3937297" cy="29529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FDB45222-2834-D2C0-AD62-D75CA9C5E2D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062" y="4099560"/>
            <a:ext cx="3870960" cy="2903220"/>
          </a:xfrm>
          <a:prstGeom prst="rect">
            <a:avLst/>
          </a:prstGeom>
          <a:effectLst>
            <a:softEdge rad="215900"/>
          </a:effectLst>
        </p:spPr>
      </p:pic>
    </p:spTree>
    <p:extLst>
      <p:ext uri="{BB962C8B-B14F-4D97-AF65-F5344CB8AC3E}">
        <p14:creationId xmlns:p14="http://schemas.microsoft.com/office/powerpoint/2010/main" val="20770566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5C498A07-BCE2-D6A4-C5DB-BC3DD0BC0C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E03948D2-735D-A750-8AC8-8F3651C479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90611" cy="6858000"/>
          </a:xfrm>
          <a:prstGeom prst="rect">
            <a:avLst/>
          </a:prstGeom>
        </p:spPr>
      </p:pic>
      <p:sp>
        <p:nvSpPr>
          <p:cNvPr id="2" name="AutoShape 2" descr="https://i.oneme.ru/i?r=BTE2sh_eZW7g8kugOdIm2NotEpmpZm-rC6M_i0-VbWNtmzNiIS1Y5wbLNZpkk4Sb3b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46" y="374363"/>
            <a:ext cx="2823152" cy="37642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1410" y="565343"/>
            <a:ext cx="4509655" cy="33822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530" y="565343"/>
            <a:ext cx="3716481" cy="27873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709" y="3429000"/>
            <a:ext cx="4366121" cy="34169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636" y="3947585"/>
            <a:ext cx="3557738" cy="27133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7651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2B9E364D-5F6B-2DC9-FE34-6DB027E172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90611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0F9558A7-A74E-5C23-5B21-47B31663AA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" y="0"/>
            <a:ext cx="3577590" cy="4770120"/>
          </a:xfrm>
          <a:prstGeom prst="rect">
            <a:avLst/>
          </a:prstGeom>
          <a:effectLst>
            <a:softEdge rad="177800"/>
          </a:effectLst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4DE27127-340C-1825-B509-C687ACEBFD3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8080" y="106680"/>
            <a:ext cx="5145510" cy="6858000"/>
          </a:xfrm>
          <a:prstGeom prst="rect">
            <a:avLst/>
          </a:prstGeom>
          <a:effectLst>
            <a:softEdge rad="254000"/>
          </a:effectLst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8DBC2833-DAA0-9ADA-AE66-1BD3403EA7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7280" y="2049179"/>
            <a:ext cx="3683821" cy="4911761"/>
          </a:xfrm>
          <a:prstGeom prst="rect">
            <a:avLst/>
          </a:prstGeom>
          <a:effectLst>
            <a:softEdge rad="419100"/>
          </a:effectLst>
        </p:spPr>
      </p:pic>
    </p:spTree>
    <p:extLst>
      <p:ext uri="{BB962C8B-B14F-4D97-AF65-F5344CB8AC3E}">
        <p14:creationId xmlns:p14="http://schemas.microsoft.com/office/powerpoint/2010/main" val="406181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672B7297-31C0-33F4-3B9C-F38DF190CD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90611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EE3EF102-F9CE-37F3-3725-D3FBC4B35E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97880" cy="4423410"/>
          </a:xfrm>
          <a:prstGeom prst="rect">
            <a:avLst/>
          </a:prstGeom>
          <a:effectLst>
            <a:softEdge rad="660400"/>
          </a:effectLst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69A66782-0A03-6D93-C6C9-BF19ED8DC8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47650"/>
            <a:ext cx="6233160" cy="4674870"/>
          </a:xfrm>
          <a:prstGeom prst="rect">
            <a:avLst/>
          </a:prstGeom>
          <a:effectLst>
            <a:softEdge rad="381000"/>
          </a:effectLst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B7FC4AD2-0826-BCC1-1F34-D0585FC6563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8940" y="3529965"/>
            <a:ext cx="4373880" cy="3280410"/>
          </a:xfrm>
          <a:prstGeom prst="rect">
            <a:avLst/>
          </a:prstGeom>
          <a:effectLst>
            <a:softEdge rad="469900"/>
          </a:effectLst>
        </p:spPr>
      </p:pic>
    </p:spTree>
    <p:extLst>
      <p:ext uri="{BB962C8B-B14F-4D97-AF65-F5344CB8AC3E}">
        <p14:creationId xmlns:p14="http://schemas.microsoft.com/office/powerpoint/2010/main" val="260380507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621</TotalTime>
  <Words>320</Words>
  <Application>Microsoft Office PowerPoint</Application>
  <PresentationFormat>Произвольный</PresentationFormat>
  <Paragraphs>52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bogdan</dc:creator>
  <cp:lastModifiedBy>user</cp:lastModifiedBy>
  <cp:revision>18</cp:revision>
  <dcterms:created xsi:type="dcterms:W3CDTF">2025-11-04T12:17:06Z</dcterms:created>
  <dcterms:modified xsi:type="dcterms:W3CDTF">2026-04-01T04:53:13Z</dcterms:modified>
</cp:coreProperties>
</file>