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56" r:id="rId5"/>
    <p:sldId id="281" r:id="rId6"/>
    <p:sldId id="282" r:id="rId7"/>
    <p:sldId id="283" r:id="rId8"/>
    <p:sldId id="280" r:id="rId9"/>
    <p:sldId id="284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324E1D-BB26-4DA5-916D-59D95EE04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E9E577-8FDB-4C93-9B78-9ABBB40E4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6DFCD2-5CAC-4FD0-A883-8875038C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49779-51CB-49E3-B469-C046FB96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24B02F-7993-4AD5-9A98-5B20181C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809B3-63E4-4179-A589-E86293F1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DA2D04-7114-4540-859D-6378723C9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D1EF02-7610-4216-81E7-6980410B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3DF67F-DE3A-4C8E-894C-2736F36E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02BB15-390F-42A4-9BDE-68F1165B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9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CDADD3-4B62-4D0A-986F-F8AA269D9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D9F6A1-EBC0-46FE-88B1-3C7F21316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F050CD-1177-492B-AA78-4B8F75E5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A15C4B-5683-4AE1-8AD7-BFE90429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153202-66A9-4C37-9EC7-06137B31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7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6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9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6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1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8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1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E88C3C-696F-432E-9BB7-BFC87481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3485AA-6050-4886-8D14-02B294E5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F05299-4B89-416A-B3FC-873C85A4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151E73-B275-4B5A-B5BC-E4870F04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2249F-8B5F-497B-B069-0DA93897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0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1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BECDD-3CC8-4E4E-92CA-032EB0A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D93F59-3F81-4FBB-AEEB-B106833D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A23F27-808C-491C-AC27-606714D9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B6D1CD-6763-49B4-AA5C-1074AD45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856421-DAEC-4FBF-8B5A-EDEFBAB0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8A0B80-E2AD-447B-AE96-6E21BC71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062336-C9F1-442F-AB66-D8C747DE3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FEEDD9-8459-480D-93CC-CE22B9DA2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3F0747-2CE3-4D55-9AC8-E1C389CD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5D9A21-5BA2-42C1-A93F-862E82BF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7090F7-4C28-47FE-9615-607EEFA9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FB7470-7A78-48DC-813E-6B3237D3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E7E5BD-4A7A-4F72-B6D3-B11704108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9084F4-EF61-4971-AF0E-806A1395D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327F7E-00DE-46BA-9365-17773869D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16A7D16-23D1-4B27-8B79-39B317114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88C36D7-1617-4666-BB30-5A2B6093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7DAB14-F81A-4AE9-9E0B-F4EEB2A7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767820-9927-44DA-A8ED-830674C0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1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A9E35-F135-4636-AF7B-ACEB17B7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013ECC-826A-4DBB-A82C-EB185A97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3D22F9-7E06-45C7-AD6E-4EA53B45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0B421D-26C8-448E-898B-D4AA7B07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E1E1EB-787D-4387-88D2-2AD2D467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5C3251-D670-4221-A863-7645B4DF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0F80EF-D479-41C3-A0AB-C2E92830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95B22-B40F-4883-971A-E7763F80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75B7F-98CE-4F3B-81E0-AD0BDEBD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27CCF4-0A38-47FA-8989-F09AA4B5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B3C12B-85DD-4287-9035-837C47EA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35312C-6626-4F58-9E70-DD4CE85A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B2D7D7-C050-4273-B604-2DBF77E9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3D776-275C-45B2-AEED-1A140DE4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307B1D3-C440-4222-8F91-8583AD460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A28FDB-AAFE-4BFE-A731-B7CE4C99D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7F6D0E-26EB-4B2A-AE4E-22168BF4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454174-4289-45F0-9AA5-43032453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B95813-ED43-45B0-AACE-BA027AC2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4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431E4-5C2F-48F2-A91B-544D6042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D00A0-B797-4DA0-9A68-2F420199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E8722E-F29B-4E3C-9DDF-6D529DCBA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B45-E0D6-4492-B28E-7EC51AFB7DA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4216CF-05F8-4CF3-9078-BCFCE070A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E24D30-0671-4492-9E9E-E4B5CFDF9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EE21-48F9-4832-B76F-EA0294ACF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5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prod.hb.bizmrg.com/files/_/JCjGWAA8/&#1051;&#1053;&#1040;%20&#1087;&#1086;%20&#1087;&#1088;&#1086;&#1077;&#1082;&#1090;&#1085;&#1086;&#1080;&#774;%20&#1076;&#1077;&#1103;&#1090;&#1077;&#1083;&#1100;&#1085;&#1086;&#1089;&#1090;&#1080;%20(&#1087;&#1086;&#1083;&#1086;&#1078;&#1077;&#1085;&#1080;&#1077;)%20&#8470;01-28_11.04.25-01%20&#1086;&#1090;%2011.04.2025%20_&#1055;&#1086;&#1083;&#1086;&#1078;&#1077;&#1085;&#1080;&#1077;%20&#1086;%20&#1087;&#1088;&#1086;&#1077;&#1082;&#1090;&#1077;%20&#171;&#1060;&#1083;&#1072;.pdf" TargetMode="External"/><Relationship Id="rId2" Type="http://schemas.openxmlformats.org/officeDocument/2006/relationships/hyperlink" Target="https://flagmany.rsv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4A4F663-B96C-4F4B-AF01-6D5028C72517}"/>
              </a:ext>
            </a:extLst>
          </p:cNvPr>
          <p:cNvSpPr txBox="1"/>
          <p:nvPr/>
        </p:nvSpPr>
        <p:spPr>
          <a:xfrm>
            <a:off x="10516110" y="615941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07.05.2025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2080273-8FBA-45B0-A8A7-22623ECC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8" y="34018"/>
            <a:ext cx="2402032" cy="1322947"/>
          </a:xfrm>
          <a:prstGeom prst="rect">
            <a:avLst/>
          </a:prstGeom>
        </p:spPr>
      </p:pic>
      <p:sp>
        <p:nvSpPr>
          <p:cNvPr id="50" name="TextBox 6">
            <a:extLst>
              <a:ext uri="{FF2B5EF4-FFF2-40B4-BE49-F238E27FC236}">
                <a16:creationId xmlns:a16="http://schemas.microsoft.com/office/drawing/2014/main" xmlns="" id="{4AE8E980-F4B8-4FE6-8585-63DF02A9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7" y="1336453"/>
            <a:ext cx="236128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МИНИСТЕРСТВО ОБРАЗОВАНИЯ И НАУКИ САМАРСКОЙ ОБЛАСТИ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DFDDF9-7C05-4E1F-871D-4FD3B5E172A1}"/>
              </a:ext>
            </a:extLst>
          </p:cNvPr>
          <p:cNvSpPr/>
          <p:nvPr/>
        </p:nvSpPr>
        <p:spPr>
          <a:xfrm>
            <a:off x="687695" y="2511694"/>
            <a:ext cx="10760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13497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Проект «ФЛАГМАНЫ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Сезон 2025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13497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FB054B-4FE5-44CB-B0C5-D69FA95B5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43" y="193974"/>
            <a:ext cx="1425697" cy="1182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686CD9-4220-4D51-9A06-1F36F2E5BE21}"/>
              </a:ext>
            </a:extLst>
          </p:cNvPr>
          <p:cNvSpPr txBox="1"/>
          <p:nvPr/>
        </p:nvSpPr>
        <p:spPr>
          <a:xfrm>
            <a:off x="687695" y="5574638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Минаев Игорь Николаевич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и.о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ректора ГАУ ДПО СО «Институт развития образования»</a:t>
            </a:r>
          </a:p>
        </p:txBody>
      </p:sp>
      <p:pic>
        <p:nvPicPr>
          <p:cNvPr id="8" name="Google Shape;26;g351f2df82b7_0_26" descr="F:\В РАБОТУ МАРТ 2025\логотипы\Pobeda80_logo_main.png">
            <a:extLst>
              <a:ext uri="{FF2B5EF4-FFF2-40B4-BE49-F238E27FC236}">
                <a16:creationId xmlns:a16="http://schemas.microsoft.com/office/drawing/2014/main" xmlns="" id="{78ECEF13-F153-4178-84BA-D6D68D9A0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6921" y="-105437"/>
            <a:ext cx="1040952" cy="185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22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69EB029-27F6-4564-91FC-6C04059E0E85}"/>
              </a:ext>
            </a:extLst>
          </p:cNvPr>
          <p:cNvSpPr/>
          <p:nvPr/>
        </p:nvSpPr>
        <p:spPr>
          <a:xfrm>
            <a:off x="434195" y="321723"/>
            <a:ext cx="1071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ea typeface="Verdana" panose="020B0604030504040204" pitchFamily="34" charset="0"/>
              </a:rPr>
              <a:t>Целевая аудитория</a:t>
            </a:r>
            <a:endParaRPr lang="ru-RU" sz="2400" b="1" dirty="0">
              <a:solidFill>
                <a:srgbClr val="C00000"/>
              </a:solidFill>
              <a:latin typeface="Calibri"/>
              <a:ea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FDBF4A-879B-475F-B0CE-F45003E99CA3}"/>
              </a:ext>
            </a:extLst>
          </p:cNvPr>
          <p:cNvSpPr/>
          <p:nvPr/>
        </p:nvSpPr>
        <p:spPr>
          <a:xfrm>
            <a:off x="434195" y="1872965"/>
            <a:ext cx="98139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«Студент» </a:t>
            </a:r>
            <a:r>
              <a:rPr lang="ru-RU" sz="2000" dirty="0"/>
              <a:t>- обучающийся СПО, ВПО, аспирантуры;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«Педагог» </a:t>
            </a:r>
            <a:r>
              <a:rPr lang="ru-RU" sz="2000" dirty="0"/>
              <a:t>- педагогический/научно-педагогический работник организации или являющийся самозанятым, оказывающим преподавательские услуги;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«Административный работник» </a:t>
            </a:r>
            <a:r>
              <a:rPr lang="ru-RU" sz="2000" dirty="0"/>
              <a:t>- работник органа исполнительной власти субъекта Российской Федерации, осуществляющего государственное управление в сфере образования/культуры/спорта/молодежной политики, органа местного самоуправления муниципального района, муниципального округа или городского округа в сфере образования/культуры/спорта/ молодежной политики, или должностное лицо, занимающее руководящую позицию в образовательной организации (независимо от формы собственности и ведомственной принадлежности), осуществляющей образовательную деятельность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3E41FA-D5CE-490D-94EC-7ED824A7145D}"/>
              </a:ext>
            </a:extLst>
          </p:cNvPr>
          <p:cNvSpPr/>
          <p:nvPr/>
        </p:nvSpPr>
        <p:spPr>
          <a:xfrm>
            <a:off x="9532189" y="2173812"/>
            <a:ext cx="240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https://flagmany.rsv.ru/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953733-113D-4CCD-829B-192F68B99108}"/>
              </a:ext>
            </a:extLst>
          </p:cNvPr>
          <p:cNvSpPr txBox="1"/>
          <p:nvPr/>
        </p:nvSpPr>
        <p:spPr>
          <a:xfrm>
            <a:off x="855367" y="5827970"/>
            <a:ext cx="21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Скачать положение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9FEE6E-891B-4A2D-9B61-3FDAE452E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89" y="79342"/>
            <a:ext cx="2549507" cy="17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EEEB31-6DD3-4A8B-A4C9-1082AFC7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3775" r="49728" b="43790"/>
          <a:stretch/>
        </p:blipFill>
        <p:spPr>
          <a:xfrm>
            <a:off x="1092808" y="983411"/>
            <a:ext cx="5029200" cy="25961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560717" y="122404"/>
            <a:ext cx="603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Конкурсные треки проекта </a:t>
            </a:r>
            <a:r>
              <a:rPr lang="ru-RU" sz="2400" b="1" dirty="0">
                <a:solidFill>
                  <a:srgbClr val="C00000"/>
                </a:solidFill>
                <a:latin typeface="Calibri"/>
                <a:ea typeface="Verdana" panose="020B0604030504040204" pitchFamily="34" charset="0"/>
              </a:rPr>
              <a:t>в 2025 году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81A9BE1-EB49-4D33-BAD9-A050AF493EB4}"/>
              </a:ext>
            </a:extLst>
          </p:cNvPr>
          <p:cNvSpPr/>
          <p:nvPr/>
        </p:nvSpPr>
        <p:spPr>
          <a:xfrm>
            <a:off x="3364303" y="3840886"/>
            <a:ext cx="8220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1 этап. </a:t>
            </a:r>
            <a:r>
              <a:rPr lang="ru-RU" kern="0" dirty="0"/>
              <a:t>Регистрация (заполнение анкеты):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2 этап. </a:t>
            </a:r>
            <a:r>
              <a:rPr lang="ru-RU" kern="0" dirty="0"/>
              <a:t>Оценка компетенций: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3 этап. </a:t>
            </a:r>
            <a:r>
              <a:rPr lang="ru-RU" kern="0" dirty="0"/>
              <a:t>Образовательный курс: </a:t>
            </a:r>
            <a:r>
              <a:rPr lang="ru-RU" b="1" kern="0" dirty="0">
                <a:solidFill>
                  <a:srgbClr val="0070C0"/>
                </a:solidFill>
              </a:rPr>
              <a:t>май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4 этап. </a:t>
            </a:r>
            <a:r>
              <a:rPr lang="ru-RU" kern="0" dirty="0"/>
              <a:t>Интервью с экспертами: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5 этап. </a:t>
            </a:r>
            <a:r>
              <a:rPr lang="ru-RU" kern="0" dirty="0"/>
              <a:t>Определение победителей конкурсного трека: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E1CB910-C837-4355-B5A8-85BAC429D420}"/>
              </a:ext>
            </a:extLst>
          </p:cNvPr>
          <p:cNvSpPr/>
          <p:nvPr/>
        </p:nvSpPr>
        <p:spPr>
          <a:xfrm>
            <a:off x="6363548" y="148127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развитие компетенций педагогов в сфере новых медиа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задания на создание авторского контента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задания на знакомство и общение между участниками Проекта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просмотр образовательных модулей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выполнение тестов по итогам прохождения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практические задания по темам образовательных модулей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специальные задания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участие в реферальной программе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971675-F91F-407D-B79F-81C5BC9E56B0}"/>
              </a:ext>
            </a:extLst>
          </p:cNvPr>
          <p:cNvSpPr txBox="1"/>
          <p:nvPr/>
        </p:nvSpPr>
        <p:spPr>
          <a:xfrm>
            <a:off x="1086928" y="3596972"/>
            <a:ext cx="17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40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69802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560717" y="122404"/>
            <a:ext cx="603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Конкурсные треки проекта </a:t>
            </a:r>
            <a:r>
              <a:rPr lang="ru-RU" sz="2400" b="1" dirty="0">
                <a:solidFill>
                  <a:srgbClr val="C00000"/>
                </a:solidFill>
                <a:latin typeface="Calibri"/>
                <a:ea typeface="Verdana" panose="020B0604030504040204" pitchFamily="34" charset="0"/>
              </a:rPr>
              <a:t>в 2025 году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81A9BE1-EB49-4D33-BAD9-A050AF493EB4}"/>
              </a:ext>
            </a:extLst>
          </p:cNvPr>
          <p:cNvSpPr/>
          <p:nvPr/>
        </p:nvSpPr>
        <p:spPr>
          <a:xfrm>
            <a:off x="3364303" y="3840886"/>
            <a:ext cx="8220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1 этап. </a:t>
            </a:r>
            <a:r>
              <a:rPr lang="ru-RU" kern="0" dirty="0"/>
              <a:t>Регистрация (заполнение анкеты):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2 этап. </a:t>
            </a:r>
            <a:r>
              <a:rPr lang="ru-RU" kern="0" dirty="0"/>
              <a:t>Оценка компетенций: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3 этап. </a:t>
            </a:r>
            <a:r>
              <a:rPr lang="ru-RU" kern="0" dirty="0"/>
              <a:t>Образовательный курс: </a:t>
            </a:r>
            <a:r>
              <a:rPr lang="ru-RU" b="1" kern="0" dirty="0">
                <a:solidFill>
                  <a:srgbClr val="0070C0"/>
                </a:solidFill>
              </a:rPr>
              <a:t>май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4 этап. </a:t>
            </a:r>
            <a:r>
              <a:rPr lang="ru-RU" kern="0" dirty="0"/>
              <a:t>Интервью с экспертами: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5 этап. </a:t>
            </a:r>
            <a:r>
              <a:rPr lang="ru-RU" kern="0" dirty="0"/>
              <a:t>Определение победителей конкурсного трека: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260450-ECB6-4BFD-9701-53FFBEA54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3" t="14219" r="901" b="44256"/>
          <a:stretch/>
        </p:blipFill>
        <p:spPr>
          <a:xfrm>
            <a:off x="957532" y="923026"/>
            <a:ext cx="5236234" cy="26739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68C2F8-E0BA-4B17-9BD6-A2F390BB62FF}"/>
              </a:ext>
            </a:extLst>
          </p:cNvPr>
          <p:cNvSpPr/>
          <p:nvPr/>
        </p:nvSpPr>
        <p:spPr>
          <a:xfrm>
            <a:off x="6524445" y="1382836"/>
            <a:ext cx="5236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развитие компетенций педагогов в сфере управления и государственной политики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задания на создание авторского контента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задания на знакомство и общение между участниками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просмотр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выполнение тестов по итогам прохождения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практические задания по темам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специальные задания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реферальной программе.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EFE90C-8A25-4D43-BE80-164AA0BEBCEA}"/>
              </a:ext>
            </a:extLst>
          </p:cNvPr>
          <p:cNvSpPr txBox="1"/>
          <p:nvPr/>
        </p:nvSpPr>
        <p:spPr>
          <a:xfrm>
            <a:off x="1086928" y="3596972"/>
            <a:ext cx="17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40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38182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560717" y="122404"/>
            <a:ext cx="603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Конкурсные треки проекта </a:t>
            </a:r>
            <a:r>
              <a:rPr lang="ru-RU" sz="2400" b="1" dirty="0">
                <a:solidFill>
                  <a:srgbClr val="C00000"/>
                </a:solidFill>
                <a:latin typeface="Calibri"/>
                <a:ea typeface="Verdana" panose="020B0604030504040204" pitchFamily="34" charset="0"/>
              </a:rPr>
              <a:t>в 2025 году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81A9BE1-EB49-4D33-BAD9-A050AF493EB4}"/>
              </a:ext>
            </a:extLst>
          </p:cNvPr>
          <p:cNvSpPr/>
          <p:nvPr/>
        </p:nvSpPr>
        <p:spPr>
          <a:xfrm>
            <a:off x="3364303" y="3840886"/>
            <a:ext cx="8220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1 этап. </a:t>
            </a:r>
            <a:r>
              <a:rPr lang="ru-RU" kern="0" dirty="0"/>
              <a:t>Регистрация (заполнение анкеты):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2 этап. </a:t>
            </a:r>
            <a:r>
              <a:rPr lang="ru-RU" kern="0" dirty="0"/>
              <a:t>Оценка компетенций: </a:t>
            </a:r>
            <a:r>
              <a:rPr lang="ru-RU" b="1" kern="0" dirty="0">
                <a:solidFill>
                  <a:srgbClr val="0070C0"/>
                </a:solidFill>
              </a:rPr>
              <a:t>апрель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3 этап. </a:t>
            </a:r>
            <a:r>
              <a:rPr lang="ru-RU" kern="0" dirty="0"/>
              <a:t>Образовательный курс: </a:t>
            </a:r>
            <a:r>
              <a:rPr lang="ru-RU" b="1" kern="0" dirty="0">
                <a:solidFill>
                  <a:srgbClr val="0070C0"/>
                </a:solidFill>
              </a:rPr>
              <a:t>май - октябрь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4 этап. </a:t>
            </a:r>
            <a:r>
              <a:rPr lang="ru-RU" kern="0" dirty="0"/>
              <a:t>Интервью с экспертами: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  <a:p>
            <a:pPr>
              <a:spcAft>
                <a:spcPts val="1200"/>
              </a:spcAft>
            </a:pPr>
            <a:r>
              <a:rPr lang="ru-RU" sz="2000" b="1" kern="0" dirty="0">
                <a:solidFill>
                  <a:srgbClr val="0070C0"/>
                </a:solidFill>
              </a:rPr>
              <a:t>5 этап. </a:t>
            </a:r>
            <a:r>
              <a:rPr lang="ru-RU" kern="0" dirty="0"/>
              <a:t>Определение победителей конкурсного трека: </a:t>
            </a:r>
            <a:r>
              <a:rPr lang="ru-RU" b="1" kern="0" dirty="0">
                <a:solidFill>
                  <a:srgbClr val="0070C0"/>
                </a:solidFill>
              </a:rPr>
              <a:t>ноябрь 2025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613FC8-E11B-4DAD-B6DB-557935E9C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58432" r="50119" b="1588"/>
          <a:stretch/>
        </p:blipFill>
        <p:spPr>
          <a:xfrm>
            <a:off x="1095555" y="1069675"/>
            <a:ext cx="4968814" cy="24631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1B09A8A-F05E-4D9E-8183-BA1ECBDB106E}"/>
              </a:ext>
            </a:extLst>
          </p:cNvPr>
          <p:cNvSpPr/>
          <p:nvPr/>
        </p:nvSpPr>
        <p:spPr>
          <a:xfrm>
            <a:off x="6288657" y="139331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интеграция культурных ценностей в систему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задания на создание авторского контента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задания на знакомство и общение между участниками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просмотр образовательных модулей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выполнение тестов по итогам прохождения образовательных модулей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практические задания по темам образовательных модулей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специальные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участие в реферальной программе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9FEACA-E101-400A-AA52-356DBFABAFB8}"/>
              </a:ext>
            </a:extLst>
          </p:cNvPr>
          <p:cNvSpPr txBox="1"/>
          <p:nvPr/>
        </p:nvSpPr>
        <p:spPr>
          <a:xfrm>
            <a:off x="1086928" y="3596972"/>
            <a:ext cx="17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40 победителей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40032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560717" y="122404"/>
            <a:ext cx="603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Конкурсные треки проекта </a:t>
            </a:r>
            <a:r>
              <a:rPr lang="ru-RU" sz="2400" b="1" dirty="0">
                <a:solidFill>
                  <a:srgbClr val="C00000"/>
                </a:solidFill>
                <a:latin typeface="Calibri"/>
                <a:ea typeface="Verdana" panose="020B0604030504040204" pitchFamily="34" charset="0"/>
              </a:rPr>
              <a:t>в 2025 году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67FC1E-B35A-4949-976F-A60A6ABDCCF1}"/>
              </a:ext>
            </a:extLst>
          </p:cNvPr>
          <p:cNvSpPr/>
          <p:nvPr/>
        </p:nvSpPr>
        <p:spPr>
          <a:xfrm>
            <a:off x="1800046" y="4278126"/>
            <a:ext cx="945455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1 этап. </a:t>
            </a:r>
            <a:r>
              <a:rPr lang="ru-RU" dirty="0"/>
              <a:t>Регистрация (заполнение анкеты): </a:t>
            </a:r>
            <a:r>
              <a:rPr lang="ru-RU" b="1" dirty="0">
                <a:solidFill>
                  <a:srgbClr val="0070C0"/>
                </a:solidFill>
              </a:rPr>
              <a:t>апрель - октябрь 2025 г.;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2 этап. </a:t>
            </a:r>
            <a:r>
              <a:rPr lang="ru-RU" dirty="0"/>
              <a:t>Оценка компетенций: </a:t>
            </a:r>
            <a:r>
              <a:rPr lang="ru-RU" b="1" dirty="0">
                <a:solidFill>
                  <a:srgbClr val="0070C0"/>
                </a:solidFill>
              </a:rPr>
              <a:t>апрель - октябрь 2025 г.;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3 этап. </a:t>
            </a:r>
            <a:r>
              <a:rPr lang="ru-RU" dirty="0"/>
              <a:t>Формирование наставнических пар, выполнение заданий: </a:t>
            </a:r>
            <a:r>
              <a:rPr lang="ru-RU" b="1" dirty="0">
                <a:solidFill>
                  <a:srgbClr val="0070C0"/>
                </a:solidFill>
              </a:rPr>
              <a:t>май - октябрь 2025 г.;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4 этап. </a:t>
            </a:r>
            <a:r>
              <a:rPr lang="ru-RU" dirty="0"/>
              <a:t>Загрузка наставнической инициативы (итоговый продукт): </a:t>
            </a:r>
            <a:r>
              <a:rPr lang="ru-RU" b="1" dirty="0">
                <a:solidFill>
                  <a:srgbClr val="0070C0"/>
                </a:solidFill>
              </a:rPr>
              <a:t>ноябрь 2025 г.;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5 этап. </a:t>
            </a:r>
            <a:r>
              <a:rPr lang="ru-RU" dirty="0"/>
              <a:t>Интервью с экспертами: </a:t>
            </a:r>
            <a:r>
              <a:rPr lang="ru-RU" b="1" dirty="0">
                <a:solidFill>
                  <a:srgbClr val="0070C0"/>
                </a:solidFill>
              </a:rPr>
              <a:t>ноябрь 2025 г.;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6 этап. </a:t>
            </a:r>
            <a:r>
              <a:rPr lang="ru-RU" dirty="0"/>
              <a:t>Определение победителей конкурсного трека: </a:t>
            </a:r>
            <a:r>
              <a:rPr lang="ru-RU" b="1" dirty="0">
                <a:solidFill>
                  <a:srgbClr val="0070C0"/>
                </a:solidFill>
              </a:rPr>
              <a:t>ноябрь 2025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809854-8F84-468C-AF37-E18C5EDA4EF1}"/>
              </a:ext>
            </a:extLst>
          </p:cNvPr>
          <p:cNvSpPr txBox="1"/>
          <p:nvPr/>
        </p:nvSpPr>
        <p:spPr>
          <a:xfrm>
            <a:off x="1086928" y="3596972"/>
            <a:ext cx="17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40 победителей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C1BD46-C295-4D72-83E7-E2DEC91A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4" t="59099"/>
          <a:stretch/>
        </p:blipFill>
        <p:spPr>
          <a:xfrm>
            <a:off x="854015" y="905106"/>
            <a:ext cx="5115464" cy="25527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ACE8652-A93C-4159-BC44-CBB41361CDA4}"/>
              </a:ext>
            </a:extLst>
          </p:cNvPr>
          <p:cNvSpPr/>
          <p:nvPr/>
        </p:nvSpPr>
        <p:spPr>
          <a:xfrm>
            <a:off x="5985696" y="1233723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поддержка наставнических практик, формирование пар «наставник-наставляемый»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выполнение парных и индивидуальных заданий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формулирование проектных идей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реализацию совместных проектов для тиражирования общественно-профессионального опыта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задания на создание авторского контента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задания на знакомство и общение между участниками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просмотр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выполнение тестов по итогам прохождения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практические задания по темам образовательных модулей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специальные задания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участие в реферальной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05630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5946476" y="157668"/>
            <a:ext cx="499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Направления проекта </a:t>
            </a:r>
            <a:r>
              <a:rPr lang="ru-RU" sz="2400" b="1" dirty="0">
                <a:solidFill>
                  <a:srgbClr val="C00000"/>
                </a:solidFill>
                <a:latin typeface="Calibri"/>
                <a:ea typeface="Verdana" panose="020B0604030504040204" pitchFamily="34" charset="0"/>
              </a:rPr>
              <a:t>в 2025 году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BC46D4E-4547-47F1-B46D-AF33965D6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2" y="499923"/>
            <a:ext cx="4615132" cy="687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F771A3D-8AE6-46F2-BCB6-E13EF0E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8" y="1261714"/>
            <a:ext cx="6061348" cy="26019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AA66F2-99A6-4C79-A76E-A13E58CC8EE2}"/>
              </a:ext>
            </a:extLst>
          </p:cNvPr>
          <p:cNvSpPr/>
          <p:nvPr/>
        </p:nvSpPr>
        <p:spPr>
          <a:xfrm>
            <a:off x="1098431" y="4403696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1 этап</a:t>
            </a:r>
            <a:r>
              <a:rPr lang="ru-RU" sz="1600" dirty="0"/>
              <a:t>. Регистрация (заполнение анкеты): </a:t>
            </a:r>
            <a:r>
              <a:rPr lang="ru-RU" sz="1600" b="1" dirty="0">
                <a:solidFill>
                  <a:srgbClr val="0070C0"/>
                </a:solidFill>
              </a:rPr>
              <a:t>апрель - август 2025 г.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2 этап. </a:t>
            </a:r>
            <a:r>
              <a:rPr lang="ru-RU" sz="1600" dirty="0"/>
              <a:t>Оценка компетенций: </a:t>
            </a:r>
            <a:r>
              <a:rPr lang="ru-RU" sz="1600" b="1" dirty="0">
                <a:solidFill>
                  <a:srgbClr val="0070C0"/>
                </a:solidFill>
              </a:rPr>
              <a:t>май - август 2025 г.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3 этап. </a:t>
            </a:r>
            <a:r>
              <a:rPr lang="ru-RU" sz="1600" dirty="0"/>
              <a:t>Заполнение портфолио: </a:t>
            </a:r>
            <a:r>
              <a:rPr lang="ru-RU" sz="1600" b="1" dirty="0">
                <a:solidFill>
                  <a:srgbClr val="0070C0"/>
                </a:solidFill>
              </a:rPr>
              <a:t>май - август 2025 г.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4 этап. </a:t>
            </a:r>
            <a:r>
              <a:rPr lang="ru-RU" sz="1600" dirty="0"/>
              <a:t>Интервью с экспертами: </a:t>
            </a:r>
            <a:r>
              <a:rPr lang="ru-RU" sz="1600" b="1" dirty="0">
                <a:solidFill>
                  <a:srgbClr val="0070C0"/>
                </a:solidFill>
              </a:rPr>
              <a:t>июнь - август 2025 г.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5 этап. </a:t>
            </a:r>
            <a:r>
              <a:rPr lang="ru-RU" sz="1600" dirty="0"/>
              <a:t>Участие в мероприятиях Проекта: </a:t>
            </a:r>
            <a:r>
              <a:rPr lang="ru-RU" sz="1600" b="1" dirty="0">
                <a:solidFill>
                  <a:srgbClr val="0070C0"/>
                </a:solidFill>
              </a:rPr>
              <a:t>май - август 2025 г.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0C0"/>
                </a:solidFill>
              </a:rPr>
              <a:t>6 этап. </a:t>
            </a:r>
            <a:r>
              <a:rPr lang="ru-RU" sz="1600" dirty="0"/>
              <a:t>Определение победителей: </a:t>
            </a:r>
            <a:r>
              <a:rPr lang="ru-RU" sz="1600" b="1" dirty="0">
                <a:solidFill>
                  <a:srgbClr val="0070C0"/>
                </a:solidFill>
              </a:rPr>
              <a:t>август - сентябрь 2025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AC59CAC-791C-4236-8FF5-2E5363CCA881}"/>
              </a:ext>
            </a:extLst>
          </p:cNvPr>
          <p:cNvSpPr/>
          <p:nvPr/>
        </p:nvSpPr>
        <p:spPr>
          <a:xfrm>
            <a:off x="7093789" y="1951672"/>
            <a:ext cx="4879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Конкурс дает возможность вступить в сообщество «Созвездие Флагманов образования» посредством участия в многоэтапном отборе экспертов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2700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DFCC64-A018-4437-87FE-1FE0AA932462}"/>
              </a:ext>
            </a:extLst>
          </p:cNvPr>
          <p:cNvSpPr/>
          <p:nvPr/>
        </p:nvSpPr>
        <p:spPr>
          <a:xfrm>
            <a:off x="442823" y="269812"/>
            <a:ext cx="499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Сервисы</a:t>
            </a:r>
            <a:endParaRPr lang="ru-RU" sz="2400" b="1" dirty="0">
              <a:solidFill>
                <a:srgbClr val="C00000"/>
              </a:solidFill>
              <a:latin typeface="Calibri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10FD96-5857-4F2E-9151-891D030E6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8" t="38867" r="52453" b="10944"/>
          <a:stretch/>
        </p:blipFill>
        <p:spPr>
          <a:xfrm>
            <a:off x="356559" y="731477"/>
            <a:ext cx="4339087" cy="4222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0E53FD-87F5-4D2D-9833-DCD994FA0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8" t="40251" r="20896" b="11698"/>
          <a:stretch/>
        </p:blipFill>
        <p:spPr>
          <a:xfrm>
            <a:off x="5591272" y="802665"/>
            <a:ext cx="4187110" cy="40802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7FBD81-7241-4081-8233-60F698AA7F5D}"/>
              </a:ext>
            </a:extLst>
          </p:cNvPr>
          <p:cNvSpPr/>
          <p:nvPr/>
        </p:nvSpPr>
        <p:spPr>
          <a:xfrm>
            <a:off x="615946" y="5080476"/>
            <a:ext cx="499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13497"/>
                </a:solidFill>
                <a:latin typeface="Calibri"/>
                <a:ea typeface="Verdana" panose="020B0604030504040204" pitchFamily="34" charset="0"/>
              </a:rPr>
              <a:t>Показатель</a:t>
            </a:r>
            <a:endParaRPr lang="ru-RU" sz="2400" b="1" dirty="0">
              <a:solidFill>
                <a:srgbClr val="C00000"/>
              </a:solidFill>
              <a:latin typeface="Calibri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5E578E-9657-4105-821E-C2997BEEF91F}"/>
              </a:ext>
            </a:extLst>
          </p:cNvPr>
          <p:cNvSpPr txBox="1"/>
          <p:nvPr/>
        </p:nvSpPr>
        <p:spPr>
          <a:xfrm>
            <a:off x="615946" y="5554991"/>
            <a:ext cx="857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Количество </a:t>
            </a:r>
            <a:r>
              <a:rPr lang="ru-RU" u="sng" dirty="0"/>
              <a:t>вновь</a:t>
            </a:r>
            <a:r>
              <a:rPr lang="ru-RU" dirty="0"/>
              <a:t> зарегистрировавшихся в Проекте участников от региона в 2025 г.</a:t>
            </a:r>
          </a:p>
        </p:txBody>
      </p:sp>
    </p:spTree>
    <p:extLst>
      <p:ext uri="{BB962C8B-B14F-4D97-AF65-F5344CB8AC3E}">
        <p14:creationId xmlns:p14="http://schemas.microsoft.com/office/powerpoint/2010/main" val="11193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E49F384-4C61-4CB4-A556-0AE7887C51B8}"/>
              </a:ext>
            </a:extLst>
          </p:cNvPr>
          <p:cNvSpPr/>
          <p:nvPr/>
        </p:nvSpPr>
        <p:spPr>
          <a:xfrm>
            <a:off x="394397" y="268826"/>
            <a:ext cx="10760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13497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Задачи: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135F2A-DC2B-4CB2-BF58-A796E8E42B5B}"/>
              </a:ext>
            </a:extLst>
          </p:cNvPr>
          <p:cNvSpPr txBox="1"/>
          <p:nvPr/>
        </p:nvSpPr>
        <p:spPr>
          <a:xfrm>
            <a:off x="1297447" y="2007512"/>
            <a:ext cx="94510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1. Проинформировать педагогов и руководителей системы образования о возможностях участия в проекте «Флагманы </a:t>
            </a:r>
            <a:r>
              <a:rPr lang="ru-RU"/>
              <a:t>образования</a:t>
            </a:r>
            <a:r>
              <a:rPr lang="ru-RU" smtClean="0"/>
              <a:t>»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/>
              <a:t>2. Обеспечить электронную регистрацию участников (педагогов и руководителей системы образования) в проекте «Флагманы образования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48ADEC-DE24-4434-B8D2-48B764084007}"/>
              </a:ext>
            </a:extLst>
          </p:cNvPr>
          <p:cNvSpPr txBox="1"/>
          <p:nvPr/>
        </p:nvSpPr>
        <p:spPr>
          <a:xfrm>
            <a:off x="394397" y="1349241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Руководителям ТУ/ ДО: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A97F79-BBFC-4429-9F2C-F550CA746DB5}"/>
              </a:ext>
            </a:extLst>
          </p:cNvPr>
          <p:cNvSpPr txBox="1"/>
          <p:nvPr/>
        </p:nvSpPr>
        <p:spPr>
          <a:xfrm>
            <a:off x="7031358" y="5306480"/>
            <a:ext cx="4760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Региональный координатор Проекта от ИРО: </a:t>
            </a:r>
          </a:p>
          <a:p>
            <a:r>
              <a:rPr lang="ru-RU" dirty="0"/>
              <a:t>Бондарев Сергей Геннадьевич</a:t>
            </a:r>
          </a:p>
          <a:p>
            <a:r>
              <a:rPr lang="ru-RU" dirty="0"/>
              <a:t>8(846) 951-74-34</a:t>
            </a:r>
          </a:p>
        </p:txBody>
      </p:sp>
    </p:spTree>
    <p:extLst>
      <p:ext uri="{BB962C8B-B14F-4D97-AF65-F5344CB8AC3E}">
        <p14:creationId xmlns:p14="http://schemas.microsoft.com/office/powerpoint/2010/main" val="535944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776</Words>
  <Application>Microsoft Office PowerPoint</Application>
  <PresentationFormat>Произвольный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Е.В. Иванова</cp:lastModifiedBy>
  <cp:revision>25</cp:revision>
  <dcterms:created xsi:type="dcterms:W3CDTF">2024-05-06T07:30:43Z</dcterms:created>
  <dcterms:modified xsi:type="dcterms:W3CDTF">2025-05-12T09:36:17Z</dcterms:modified>
</cp:coreProperties>
</file>