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8" r:id="rId3"/>
    <p:sldId id="263" r:id="rId4"/>
    <p:sldId id="259" r:id="rId5"/>
    <p:sldId id="260" r:id="rId6"/>
    <p:sldId id="26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3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75E23-BBD8-4C24-A292-C5CDF8BB1321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1BB13-0BA6-4F18-BCD1-7D9C81167A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40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5D992B-C85A-406E-8618-1D32DDE77C9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441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5D992B-C85A-406E-8618-1D32DDE77C9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390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19D0-9B02-4AF6-AAD0-B471C765E3AA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DF23-30CE-4CB5-AA7A-B6DE227DF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854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19D0-9B02-4AF6-AAD0-B471C765E3AA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DF23-30CE-4CB5-AA7A-B6DE227DF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14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19D0-9B02-4AF6-AAD0-B471C765E3AA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DF23-30CE-4CB5-AA7A-B6DE227DF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01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19D0-9B02-4AF6-AAD0-B471C765E3AA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DF23-30CE-4CB5-AA7A-B6DE227DF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04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19D0-9B02-4AF6-AAD0-B471C765E3AA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DF23-30CE-4CB5-AA7A-B6DE227DF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58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19D0-9B02-4AF6-AAD0-B471C765E3AA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DF23-30CE-4CB5-AA7A-B6DE227DF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424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19D0-9B02-4AF6-AAD0-B471C765E3AA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DF23-30CE-4CB5-AA7A-B6DE227DF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56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19D0-9B02-4AF6-AAD0-B471C765E3AA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DF23-30CE-4CB5-AA7A-B6DE227DF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52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19D0-9B02-4AF6-AAD0-B471C765E3AA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DF23-30CE-4CB5-AA7A-B6DE227DF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58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19D0-9B02-4AF6-AAD0-B471C765E3AA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DF23-30CE-4CB5-AA7A-B6DE227DF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64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19D0-9B02-4AF6-AAD0-B471C765E3AA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5DF23-30CE-4CB5-AA7A-B6DE227DF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579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019D0-9B02-4AF6-AAD0-B471C765E3AA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5DF23-30CE-4CB5-AA7A-B6DE227DF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51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lck.ru/am377" TargetMode="External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1C3CB14-88A2-4A45-9FCF-59B00563512E}"/>
              </a:ext>
            </a:extLst>
          </p:cNvPr>
          <p:cNvSpPr txBox="1"/>
          <p:nvPr/>
        </p:nvSpPr>
        <p:spPr>
          <a:xfrm>
            <a:off x="355039" y="2926230"/>
            <a:ext cx="7595297" cy="1031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defTabSz="584210">
              <a:lnSpc>
                <a:spcPct val="114000"/>
              </a:lnSpc>
              <a:defRPr sz="2044" b="1">
                <a:solidFill>
                  <a:srgbClr val="003399"/>
                </a:solidFill>
                <a:latin typeface="Calibri"/>
                <a:cs typeface="Times New Roman" panose="02020603050405020304" pitchFamily="18" charset="0"/>
              </a:defRPr>
            </a:lvl1pPr>
          </a:lstStyle>
          <a:p>
            <a:r>
              <a:rPr lang="ru-RU" sz="2814" dirty="0" smtClean="0">
                <a:solidFill>
                  <a:srgbClr val="1D1D8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Региональный банк задания </a:t>
            </a:r>
            <a:br>
              <a:rPr lang="ru-RU" sz="2814" dirty="0" smtClean="0">
                <a:solidFill>
                  <a:srgbClr val="1D1D8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14" dirty="0" smtClean="0">
                <a:solidFill>
                  <a:srgbClr val="1D1D8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формированию ФГ</a:t>
            </a:r>
            <a:endParaRPr lang="ru-RU" sz="2814" dirty="0">
              <a:solidFill>
                <a:srgbClr val="1D1D8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3565907B-F6D4-4493-9337-0D427503BE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723"/>
            <a:ext cx="710076" cy="2811712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E9A817C8-DF50-4F1A-9739-9794D46D9C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60" b="20381"/>
          <a:stretch/>
        </p:blipFill>
        <p:spPr>
          <a:xfrm>
            <a:off x="9563878" y="136638"/>
            <a:ext cx="2294372" cy="1972081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ABD69AD5-8FAE-43CF-B60B-51645211D8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203" y="3348294"/>
            <a:ext cx="2979682" cy="33544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85533" y="5514391"/>
            <a:ext cx="543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359F"/>
                </a:solidFill>
                <a:latin typeface="+mj-lt"/>
                <a:ea typeface="+mj-ea"/>
                <a:cs typeface="+mj-cs"/>
              </a:rPr>
              <a:t>Панарина Лариса Юрьевна, </a:t>
            </a:r>
            <a:r>
              <a:rPr lang="ru-RU" sz="2000" b="1" dirty="0" smtClean="0">
                <a:solidFill>
                  <a:srgbClr val="00359F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000" b="1" dirty="0" smtClean="0">
                <a:solidFill>
                  <a:srgbClr val="00359F"/>
                </a:solidFill>
                <a:latin typeface="+mj-lt"/>
                <a:ea typeface="+mj-ea"/>
                <a:cs typeface="+mj-cs"/>
              </a:rPr>
            </a:br>
            <a:r>
              <a:rPr lang="ru-RU" sz="2000" b="1" dirty="0" smtClean="0">
                <a:solidFill>
                  <a:srgbClr val="00359F"/>
                </a:solidFill>
                <a:latin typeface="+mj-lt"/>
                <a:ea typeface="+mj-ea"/>
                <a:cs typeface="+mj-cs"/>
              </a:rPr>
              <a:t>проректор </a:t>
            </a:r>
            <a:r>
              <a:rPr lang="ru-RU" sz="2000" b="1" dirty="0">
                <a:solidFill>
                  <a:srgbClr val="00359F"/>
                </a:solidFill>
                <a:latin typeface="+mj-lt"/>
                <a:ea typeface="+mj-ea"/>
                <a:cs typeface="+mj-cs"/>
              </a:rPr>
              <a:t>по научной работе ГАУ ДПО СО ИРО</a:t>
            </a:r>
          </a:p>
        </p:txBody>
      </p:sp>
    </p:spTree>
    <p:extLst>
      <p:ext uri="{BB962C8B-B14F-4D97-AF65-F5344CB8AC3E}">
        <p14:creationId xmlns:p14="http://schemas.microsoft.com/office/powerpoint/2010/main" val="337091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A60A706-33AF-424F-96FC-507BD3FD9303}"/>
              </a:ext>
            </a:extLst>
          </p:cNvPr>
          <p:cNvSpPr/>
          <p:nvPr/>
        </p:nvSpPr>
        <p:spPr>
          <a:xfrm>
            <a:off x="143339" y="92709"/>
            <a:ext cx="11256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359F"/>
                </a:solidFill>
                <a:ea typeface="+mj-ea"/>
                <a:cs typeface="+mj-cs"/>
                <a:sym typeface="Arial"/>
              </a:rPr>
              <a:t>Процент выполнения заданий по функциональной грамотности в рамках ВПР в 2023 году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D92B2497-16B2-4578-B6EE-0674CFD5F6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411236"/>
              </p:ext>
            </p:extLst>
          </p:nvPr>
        </p:nvGraphicFramePr>
        <p:xfrm>
          <a:off x="260421" y="652166"/>
          <a:ext cx="11810928" cy="5707933"/>
        </p:xfrm>
        <a:graphic>
          <a:graphicData uri="http://schemas.openxmlformats.org/drawingml/2006/table">
            <a:tbl>
              <a:tblPr/>
              <a:tblGrid>
                <a:gridCol w="1695088">
                  <a:extLst>
                    <a:ext uri="{9D8B030D-6E8A-4147-A177-3AD203B41FA5}">
                      <a16:colId xmlns:a16="http://schemas.microsoft.com/office/drawing/2014/main" xmlns="" val="3979204185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2355491228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1035250635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2747323857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2389838390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1081279327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274642258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1593090551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3520658160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2871797923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3577785818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2750260376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2712845878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424052319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1411401855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523429899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328533186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2582006003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1875870473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604625961"/>
                    </a:ext>
                  </a:extLst>
                </a:gridCol>
                <a:gridCol w="505792">
                  <a:extLst>
                    <a:ext uri="{9D8B030D-6E8A-4147-A177-3AD203B41FA5}">
                      <a16:colId xmlns:a16="http://schemas.microsoft.com/office/drawing/2014/main" xmlns="" val="3118411987"/>
                    </a:ext>
                  </a:extLst>
                </a:gridCol>
              </a:tblGrid>
              <a:tr h="10946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Группы участников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БИО_8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ГЕО_6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ГЕО_7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ГЕО_7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ИСТ_11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МА_4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МА_4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МА_8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МА_8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ОБЩ_6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ОБЩ_6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ОБЩ_7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РУ_4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РУ_6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РУ_7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РУ_7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РУ_8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ХИМ_8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ХИМ_8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ХИМ_11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6228295"/>
                  </a:ext>
                </a:extLst>
              </a:tr>
              <a:tr h="24877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Задание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3300722"/>
                  </a:ext>
                </a:extLst>
              </a:tr>
              <a:tr h="465244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Самарская область 2022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05432243"/>
                  </a:ext>
                </a:extLst>
              </a:tr>
              <a:tr h="49769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Самарская область 2023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58,39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59,65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59,87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59,31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45,94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35519687"/>
                  </a:ext>
                </a:extLst>
              </a:tr>
              <a:tr h="261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г.о.Тольятти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9147032"/>
                  </a:ext>
                </a:extLst>
              </a:tr>
              <a:tr h="261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г.о.Самара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03837910"/>
                  </a:ext>
                </a:extLst>
              </a:tr>
              <a:tr h="261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Центральное ТУ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59794970"/>
                  </a:ext>
                </a:extLst>
              </a:tr>
              <a:tr h="261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Отрадненское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ТУ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34120172"/>
                  </a:ext>
                </a:extLst>
              </a:tr>
              <a:tr h="261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Поволжское ТУ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13386247"/>
                  </a:ext>
                </a:extLst>
              </a:tr>
              <a:tr h="261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Юго-Восточное ТУ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65710131"/>
                  </a:ext>
                </a:extLst>
              </a:tr>
              <a:tr h="261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Юго-Западное ТУ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05031456"/>
                  </a:ext>
                </a:extLst>
              </a:tr>
              <a:tr h="261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Северо-Западное ТУ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78783976"/>
                  </a:ext>
                </a:extLst>
              </a:tr>
              <a:tr h="261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Северо-Восточное ТУ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1144501"/>
                  </a:ext>
                </a:extLst>
              </a:tr>
              <a:tr h="261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Северное ТУ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95216174"/>
                  </a:ext>
                </a:extLst>
              </a:tr>
              <a:tr h="261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Западное ТУ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31863557"/>
                  </a:ext>
                </a:extLst>
              </a:tr>
              <a:tr h="261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Кинельское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ТУ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08998956"/>
                  </a:ext>
                </a:extLst>
              </a:tr>
              <a:tr h="261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Южное ТУ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4335027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6189A94-0518-4341-8C37-7D1C49204BB1}"/>
              </a:ext>
            </a:extLst>
          </p:cNvPr>
          <p:cNvSpPr txBox="1"/>
          <p:nvPr/>
        </p:nvSpPr>
        <p:spPr>
          <a:xfrm>
            <a:off x="260421" y="6494159"/>
            <a:ext cx="12045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rgbClr val="0070C0"/>
                </a:solidFill>
              </a:rPr>
              <a:t>Значение показателя 27 «Функциональная грамотность» в мотивирующем мониторинге регионов только для удержания позиции в рейтинге должно составлять </a:t>
            </a:r>
            <a:r>
              <a:rPr lang="ru-RU" sz="1600" kern="0" dirty="0">
                <a:solidFill>
                  <a:srgbClr val="C00000"/>
                </a:solidFill>
                <a:cs typeface="Arial" pitchFamily="34" charset="0"/>
              </a:rPr>
              <a:t>более 60,5% ! </a:t>
            </a:r>
          </a:p>
        </p:txBody>
      </p:sp>
    </p:spTree>
    <p:extLst>
      <p:ext uri="{BB962C8B-B14F-4D97-AF65-F5344CB8AC3E}">
        <p14:creationId xmlns:p14="http://schemas.microsoft.com/office/powerpoint/2010/main" val="3219674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A60A706-33AF-424F-96FC-507BD3FD9303}"/>
              </a:ext>
            </a:extLst>
          </p:cNvPr>
          <p:cNvSpPr/>
          <p:nvPr/>
        </p:nvSpPr>
        <p:spPr>
          <a:xfrm>
            <a:off x="251955" y="75776"/>
            <a:ext cx="11256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359F"/>
                </a:solidFill>
                <a:ea typeface="+mj-ea"/>
                <a:cs typeface="+mj-cs"/>
                <a:sym typeface="Arial"/>
              </a:rPr>
              <a:t>Достижение планируемых </a:t>
            </a:r>
            <a:r>
              <a:rPr lang="ru-RU" sz="2000" b="1" dirty="0" smtClean="0">
                <a:solidFill>
                  <a:srgbClr val="00359F"/>
                </a:solidFill>
                <a:ea typeface="+mj-ea"/>
                <a:cs typeface="+mj-cs"/>
                <a:sym typeface="Arial"/>
              </a:rPr>
              <a:t>результатов в </a:t>
            </a:r>
            <a:r>
              <a:rPr lang="ru-RU" sz="2000" b="1" dirty="0">
                <a:solidFill>
                  <a:srgbClr val="00359F"/>
                </a:solidFill>
                <a:ea typeface="+mj-ea"/>
                <a:cs typeface="+mj-cs"/>
                <a:sym typeface="Arial"/>
              </a:rPr>
              <a:t>рамках ВПР в 2023 </a:t>
            </a:r>
            <a:r>
              <a:rPr lang="ru-RU" sz="2000" b="1" dirty="0" smtClean="0">
                <a:solidFill>
                  <a:srgbClr val="00359F"/>
                </a:solidFill>
                <a:ea typeface="+mj-ea"/>
                <a:cs typeface="+mj-cs"/>
                <a:sym typeface="Arial"/>
              </a:rPr>
              <a:t>году </a:t>
            </a:r>
            <a:br>
              <a:rPr lang="ru-RU" sz="2000" b="1" dirty="0" smtClean="0">
                <a:solidFill>
                  <a:srgbClr val="00359F"/>
                </a:solidFill>
                <a:ea typeface="+mj-ea"/>
                <a:cs typeface="+mj-cs"/>
                <a:sym typeface="Arial"/>
              </a:rPr>
            </a:br>
            <a:r>
              <a:rPr lang="ru-RU" sz="2000" b="1" dirty="0" smtClean="0">
                <a:solidFill>
                  <a:srgbClr val="00359F"/>
                </a:solidFill>
                <a:ea typeface="+mj-ea"/>
                <a:cs typeface="+mj-cs"/>
                <a:sym typeface="Arial"/>
              </a:rPr>
              <a:t>(в заданиях с долей справившихся ниже 50%)</a:t>
            </a:r>
            <a:endParaRPr lang="ru-RU" sz="2000" b="1" dirty="0">
              <a:solidFill>
                <a:srgbClr val="00359F"/>
              </a:solidFill>
              <a:ea typeface="+mj-ea"/>
              <a:cs typeface="+mj-cs"/>
              <a:sym typeface="Arial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930764"/>
              </p:ext>
            </p:extLst>
          </p:nvPr>
        </p:nvGraphicFramePr>
        <p:xfrm>
          <a:off x="251955" y="868329"/>
          <a:ext cx="11601378" cy="600068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44579"/>
                <a:gridCol w="645761"/>
                <a:gridCol w="9311038"/>
              </a:tblGrid>
              <a:tr h="910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b="1" dirty="0" smtClean="0">
                          <a:effectLst/>
                        </a:rPr>
                        <a:t>Учебный предмет, год обучения</a:t>
                      </a:r>
                      <a:endParaRPr lang="ru-RU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b="1" dirty="0">
                          <a:effectLst/>
                        </a:rPr>
                        <a:t>№</a:t>
                      </a:r>
                      <a:endParaRPr lang="ru-RU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b="1" dirty="0">
                          <a:effectLst/>
                        </a:rPr>
                        <a:t>Достижение планируемых результатов</a:t>
                      </a:r>
                      <a:endParaRPr lang="ru-RU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10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dirty="0">
                          <a:effectLst/>
                        </a:rPr>
                        <a:t>МА_4</a:t>
                      </a:r>
                      <a:endParaRPr lang="ru-RU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dirty="0">
                          <a:effectLst/>
                        </a:rPr>
                        <a:t>9.2</a:t>
                      </a:r>
                      <a:endParaRPr lang="ru-RU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Овладение основами логического и алгоритмического мышления. Интерпретировать информацию, полученную при проведении несложных исследований (объяснять, сравнивать и обобщать данные, делать выводы и прогнозы)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</a:tr>
              <a:tr h="1215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>
                          <a:effectLst/>
                        </a:rPr>
                        <a:t>МА_8</a:t>
                      </a:r>
                      <a:endParaRPr lang="ru-RU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dirty="0">
                          <a:effectLst/>
                        </a:rPr>
                        <a:t>16.2</a:t>
                      </a:r>
                      <a:endParaRPr lang="ru-RU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Развитие умения использовать функционально графические представления для описания реальных зависимостей. Представлять данные в виде таблиц, диаграмм, графиков / иллюстрировать с помощью графика реальную зависимость или процесс по их характеристикам 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</a:tr>
              <a:tr h="12154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>
                          <a:effectLst/>
                        </a:rPr>
                        <a:t>РУ_7</a:t>
                      </a:r>
                      <a:endParaRPr lang="ru-RU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dirty="0">
                          <a:effectLst/>
                        </a:rPr>
                        <a:t>11.1</a:t>
                      </a:r>
                      <a:endParaRPr lang="ru-RU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Адекватно понимать и интерпретировать прочитанный текст, находить в тексте информацию (ключевые слова и словосочетания) в подтверждение своего ответа на вопрос, строить речевое высказывание в письменной форме с учетом норм построения предложения и словоупотребления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</a:tr>
              <a:tr h="15203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>
                          <a:effectLst/>
                        </a:rPr>
                        <a:t>ХИМ_8</a:t>
                      </a:r>
                      <a:endParaRPr lang="ru-RU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dirty="0">
                          <a:effectLst/>
                        </a:rPr>
                        <a:t>5.2</a:t>
                      </a:r>
                      <a:endParaRPr lang="ru-RU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Использовать приобретенные знания для экологически грамотного поведения в окружающей среде; объективно оценивать информацию о веществах и химических процессах; осознавать значение теоретических знаний по химии для практической деятельности человека; понимать необходимость соблюдения предписаний, предлагаемых в инструкциях по использованию лекарств, средств бытовой химии и др.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937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r="25412" b="2573"/>
          <a:stretch/>
        </p:blipFill>
        <p:spPr>
          <a:xfrm>
            <a:off x="389403" y="877211"/>
            <a:ext cx="8026463" cy="5354256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BA60A706-33AF-424F-96FC-507BD3FD9303}"/>
              </a:ext>
            </a:extLst>
          </p:cNvPr>
          <p:cNvSpPr/>
          <p:nvPr/>
        </p:nvSpPr>
        <p:spPr>
          <a:xfrm>
            <a:off x="251955" y="75776"/>
            <a:ext cx="11256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359F"/>
                </a:solidFill>
                <a:ea typeface="+mj-ea"/>
                <a:cs typeface="+mj-cs"/>
                <a:sym typeface="Arial"/>
              </a:rPr>
              <a:t>Использование банка заданий для </a:t>
            </a:r>
            <a:r>
              <a:rPr lang="ru-RU" sz="2000" b="1" dirty="0">
                <a:solidFill>
                  <a:srgbClr val="00359F"/>
                </a:solidFill>
                <a:ea typeface="+mj-ea"/>
                <a:cs typeface="+mj-cs"/>
                <a:sym typeface="Arial"/>
              </a:rPr>
              <a:t>формирования </a:t>
            </a:r>
            <a:r>
              <a:rPr lang="ru-RU" sz="2000" b="1" dirty="0" smtClean="0">
                <a:solidFill>
                  <a:srgbClr val="00359F"/>
                </a:solidFill>
                <a:ea typeface="+mj-ea"/>
                <a:cs typeface="+mj-cs"/>
                <a:sym typeface="Arial"/>
              </a:rPr>
              <a:t>умений </a:t>
            </a:r>
            <a:r>
              <a:rPr lang="ru-RU" sz="2000" b="1" dirty="0">
                <a:solidFill>
                  <a:srgbClr val="00359F"/>
                </a:solidFill>
                <a:ea typeface="+mj-ea"/>
                <a:cs typeface="+mj-cs"/>
                <a:sym typeface="Arial"/>
              </a:rPr>
              <a:t>применять полученные знания в практических </a:t>
            </a:r>
            <a:r>
              <a:rPr lang="ru-RU" sz="2000" b="1" dirty="0" smtClean="0">
                <a:solidFill>
                  <a:srgbClr val="00359F"/>
                </a:solidFill>
                <a:ea typeface="+mj-ea"/>
                <a:cs typeface="+mj-cs"/>
                <a:sym typeface="Arial"/>
              </a:rPr>
              <a:t>ситуациях</a:t>
            </a:r>
            <a:endParaRPr lang="ru-RU" sz="2000" dirty="0">
              <a:solidFill>
                <a:srgbClr val="00359F"/>
              </a:solidFill>
              <a:ea typeface="+mj-ea"/>
              <a:cs typeface="+mj-cs"/>
              <a:sym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889999" y="3925211"/>
            <a:ext cx="29216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Arial"/>
              </a:rPr>
              <a:t>Банк заданий </a:t>
            </a:r>
          </a:p>
          <a:p>
            <a:r>
              <a:rPr lang="ru-RU" dirty="0" smtClean="0">
                <a:solidFill>
                  <a:srgbClr val="C00000"/>
                </a:solidFill>
                <a:sym typeface="Arial"/>
              </a:rPr>
              <a:t>по состоянию на </a:t>
            </a:r>
            <a:r>
              <a:rPr lang="ru-RU" b="1" dirty="0" smtClean="0">
                <a:solidFill>
                  <a:srgbClr val="C00000"/>
                </a:solidFill>
                <a:sym typeface="Arial"/>
              </a:rPr>
              <a:t>01.09.2023</a:t>
            </a:r>
            <a:endParaRPr lang="ru-RU" b="1" dirty="0">
              <a:solidFill>
                <a:srgbClr val="C00000"/>
              </a:solidFill>
              <a:sym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3267" y="4944532"/>
            <a:ext cx="4021666" cy="126153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889999" y="4677370"/>
            <a:ext cx="235373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Задания, разработанные педагогами ОО, были представлены </a:t>
            </a:r>
            <a:r>
              <a:rPr lang="ru-RU" sz="1400" b="1" i="1" dirty="0" smtClean="0"/>
              <a:t>в разрезе ТУ </a:t>
            </a:r>
            <a:r>
              <a:rPr lang="ru-RU" sz="1400" i="1" dirty="0" smtClean="0"/>
              <a:t>(не структурированы по видам ФГ) </a:t>
            </a:r>
            <a:endParaRPr lang="ru-RU" sz="1400" i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6900334" y="5154424"/>
            <a:ext cx="2015066" cy="47705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576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7536" t="-363" b="1"/>
          <a:stretch/>
        </p:blipFill>
        <p:spPr>
          <a:xfrm>
            <a:off x="834198" y="872067"/>
            <a:ext cx="5341428" cy="4817534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173134" y="2301744"/>
            <a:ext cx="6841066" cy="4489665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43849" y="736600"/>
            <a:ext cx="1496268" cy="1496268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BA60A706-33AF-424F-96FC-507BD3FD9303}"/>
              </a:ext>
            </a:extLst>
          </p:cNvPr>
          <p:cNvSpPr/>
          <p:nvPr/>
        </p:nvSpPr>
        <p:spPr>
          <a:xfrm>
            <a:off x="251955" y="75776"/>
            <a:ext cx="11256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359F"/>
                </a:solidFill>
                <a:ea typeface="+mj-ea"/>
                <a:cs typeface="+mj-cs"/>
                <a:sym typeface="Arial"/>
              </a:rPr>
              <a:t>Использование банка заданий для </a:t>
            </a:r>
            <a:r>
              <a:rPr lang="ru-RU" sz="2000" b="1" dirty="0">
                <a:solidFill>
                  <a:srgbClr val="00359F"/>
                </a:solidFill>
                <a:ea typeface="+mj-ea"/>
                <a:cs typeface="+mj-cs"/>
                <a:sym typeface="Arial"/>
              </a:rPr>
              <a:t>формирования </a:t>
            </a:r>
            <a:r>
              <a:rPr lang="ru-RU" sz="2000" b="1" dirty="0" smtClean="0">
                <a:solidFill>
                  <a:srgbClr val="00359F"/>
                </a:solidFill>
                <a:ea typeface="+mj-ea"/>
                <a:cs typeface="+mj-cs"/>
                <a:sym typeface="Arial"/>
              </a:rPr>
              <a:t>умений </a:t>
            </a:r>
            <a:r>
              <a:rPr lang="ru-RU" sz="2000" b="1" dirty="0">
                <a:solidFill>
                  <a:srgbClr val="00359F"/>
                </a:solidFill>
                <a:ea typeface="+mj-ea"/>
                <a:cs typeface="+mj-cs"/>
                <a:sym typeface="Arial"/>
              </a:rPr>
              <a:t>применять полученные знания в практических </a:t>
            </a:r>
            <a:r>
              <a:rPr lang="ru-RU" sz="2000" b="1" dirty="0" smtClean="0">
                <a:solidFill>
                  <a:srgbClr val="00359F"/>
                </a:solidFill>
                <a:ea typeface="+mj-ea"/>
                <a:cs typeface="+mj-cs"/>
                <a:sym typeface="Arial"/>
              </a:rPr>
              <a:t>ситуациях</a:t>
            </a:r>
            <a:endParaRPr lang="ru-RU" sz="2000" b="1" dirty="0">
              <a:solidFill>
                <a:srgbClr val="00359F"/>
              </a:solidFill>
              <a:ea typeface="+mj-ea"/>
              <a:cs typeface="+mj-cs"/>
              <a:sym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189699" y="724927"/>
            <a:ext cx="2358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hlinkClick r:id="rId6"/>
              </a:rPr>
              <a:t>https://</a:t>
            </a:r>
            <a:r>
              <a:rPr lang="en-US" b="1" dirty="0" smtClean="0">
                <a:hlinkClick r:id="rId6"/>
              </a:rPr>
              <a:t>clck.ru/am377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631785" y="1586537"/>
            <a:ext cx="29216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sym typeface="Arial"/>
              </a:rPr>
              <a:t>Банк заданий </a:t>
            </a:r>
          </a:p>
          <a:p>
            <a:r>
              <a:rPr lang="ru-RU" dirty="0" smtClean="0">
                <a:solidFill>
                  <a:srgbClr val="C00000"/>
                </a:solidFill>
                <a:sym typeface="Arial"/>
              </a:rPr>
              <a:t>по состоянию на </a:t>
            </a:r>
            <a:r>
              <a:rPr lang="ru-RU" b="1" dirty="0" smtClean="0">
                <a:solidFill>
                  <a:srgbClr val="C00000"/>
                </a:solidFill>
                <a:sym typeface="Arial"/>
              </a:rPr>
              <a:t>05.02.2024</a:t>
            </a:r>
            <a:endParaRPr lang="ru-RU" b="1" dirty="0">
              <a:solidFill>
                <a:srgbClr val="C00000"/>
              </a:solidFill>
              <a:sym typeface="Arial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73667" y="4436533"/>
            <a:ext cx="3750733" cy="10922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667933" y="5892158"/>
            <a:ext cx="3462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/>
              <a:t>Задания, разработанные педагогами ОО, представлены </a:t>
            </a:r>
            <a:r>
              <a:rPr lang="ru-RU" sz="1400" b="1" i="1" dirty="0" smtClean="0"/>
              <a:t>по всем видам ФГ</a:t>
            </a:r>
            <a:endParaRPr lang="ru-RU" sz="1400" b="1" i="1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 flipV="1">
            <a:off x="2150533" y="5596467"/>
            <a:ext cx="833970" cy="29640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2311400" y="3826935"/>
            <a:ext cx="3479800" cy="106679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286932" y="4944535"/>
            <a:ext cx="999067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880037" y="3826935"/>
            <a:ext cx="126583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8759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Рисунок 48">
            <a:extLst>
              <a:ext uri="{FF2B5EF4-FFF2-40B4-BE49-F238E27FC236}">
                <a16:creationId xmlns="" xmlns:a16="http://schemas.microsoft.com/office/drawing/2014/main" id="{42080273-8FBA-45B0-A8A7-22623ECC9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6049" y="0"/>
            <a:ext cx="2402032" cy="1322947"/>
          </a:xfrm>
          <a:prstGeom prst="rect">
            <a:avLst/>
          </a:prstGeom>
        </p:spPr>
      </p:pic>
      <p:sp>
        <p:nvSpPr>
          <p:cNvPr id="50" name="TextBox 6">
            <a:extLst>
              <a:ext uri="{FF2B5EF4-FFF2-40B4-BE49-F238E27FC236}">
                <a16:creationId xmlns="" xmlns:a16="http://schemas.microsoft.com/office/drawing/2014/main" id="{4AE8E980-F4B8-4FE6-8585-63DF02A9D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9058" y="1302435"/>
            <a:ext cx="2361285" cy="4154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265AA9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МИНИСТЕРСТВО ОБРАЗОВАНИЯ И НАУКИ САМАРСКОЙ ОБЛАСТИ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7DFDDF9-7C05-4E1F-871D-4FD3B5E172A1}"/>
              </a:ext>
            </a:extLst>
          </p:cNvPr>
          <p:cNvSpPr/>
          <p:nvPr/>
        </p:nvSpPr>
        <p:spPr>
          <a:xfrm>
            <a:off x="479934" y="393794"/>
            <a:ext cx="4083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013497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Задачи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79375F4-2AB4-4942-B62F-54F520F2E0FF}"/>
              </a:ext>
            </a:extLst>
          </p:cNvPr>
          <p:cNvSpPr txBox="1"/>
          <p:nvPr/>
        </p:nvSpPr>
        <p:spPr>
          <a:xfrm>
            <a:off x="845389" y="2009955"/>
            <a:ext cx="1013603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/>
              <a:t>1. </a:t>
            </a:r>
            <a:r>
              <a:rPr lang="ru-RU" sz="2000" dirty="0" smtClean="0"/>
              <a:t>Руководителям ТУ, ДО </a:t>
            </a:r>
            <a:r>
              <a:rPr lang="ru-RU" sz="2000" dirty="0" smtClean="0"/>
              <a:t>довести до сведения подведомственных ОО информацию об адресе размещения (ссылке) обновленного регионального Банка данных по формированию функциональной грамотности обучающихся.</a:t>
            </a:r>
            <a:endParaRPr lang="ru-RU" sz="2000" dirty="0"/>
          </a:p>
          <a:p>
            <a:pPr>
              <a:spcAft>
                <a:spcPts val="1200"/>
              </a:spcAft>
            </a:pPr>
            <a:r>
              <a:rPr lang="ru-RU" sz="2000" b="1" dirty="0" smtClean="0"/>
              <a:t>	Срок</a:t>
            </a:r>
            <a:r>
              <a:rPr lang="ru-RU" sz="2000" b="1" dirty="0"/>
              <a:t>: </a:t>
            </a:r>
            <a:r>
              <a:rPr lang="ru-RU" sz="2000" dirty="0" smtClean="0"/>
              <a:t>12.02.2024</a:t>
            </a:r>
            <a:endParaRPr lang="ru-RU" sz="2000" dirty="0" smtClean="0"/>
          </a:p>
          <a:p>
            <a:pPr>
              <a:spcAft>
                <a:spcPts val="1200"/>
              </a:spcAft>
            </a:pPr>
            <a:endParaRPr lang="ru-RU" sz="2000" dirty="0"/>
          </a:p>
          <a:p>
            <a:pPr>
              <a:spcAft>
                <a:spcPts val="1200"/>
              </a:spcAft>
            </a:pPr>
            <a:r>
              <a:rPr lang="ru-RU" sz="2000" dirty="0" smtClean="0"/>
              <a:t>2</a:t>
            </a:r>
            <a:r>
              <a:rPr lang="ru-RU" sz="2000" dirty="0"/>
              <a:t>. </a:t>
            </a:r>
            <a:r>
              <a:rPr lang="ru-RU" sz="2000" dirty="0" smtClean="0"/>
              <a:t>Руководителям РЦ, ЦИТ, ЦРО </a:t>
            </a:r>
            <a:r>
              <a:rPr lang="ru-RU" sz="2000" dirty="0"/>
              <a:t>рекомендовать к использованию материалы </a:t>
            </a:r>
            <a:r>
              <a:rPr lang="ru-RU" sz="2000" dirty="0" smtClean="0"/>
              <a:t>регионального Банка </a:t>
            </a:r>
            <a:r>
              <a:rPr lang="ru-RU" sz="2000" dirty="0"/>
              <a:t>заданий по формированию функциональной грамотности </a:t>
            </a:r>
            <a:r>
              <a:rPr lang="ru-RU" sz="2000" dirty="0" smtClean="0"/>
              <a:t>обучающихся в работе педагогов ОО.</a:t>
            </a:r>
            <a:endParaRPr lang="ru-RU" sz="2000" dirty="0"/>
          </a:p>
          <a:p>
            <a:pPr>
              <a:spcAft>
                <a:spcPts val="1200"/>
              </a:spcAft>
            </a:pPr>
            <a:r>
              <a:rPr lang="ru-RU" sz="2000" b="1" dirty="0" smtClean="0"/>
              <a:t>	Срок</a:t>
            </a:r>
            <a:r>
              <a:rPr lang="ru-RU" sz="2000" b="1" dirty="0"/>
              <a:t>: </a:t>
            </a:r>
            <a:r>
              <a:rPr lang="ru-RU" sz="2000" dirty="0" smtClean="0"/>
              <a:t>3</a:t>
            </a:r>
            <a:r>
              <a:rPr lang="ru-RU" sz="2000" dirty="0" smtClean="0"/>
              <a:t>1.05.2024, 31.12.2024</a:t>
            </a:r>
            <a:endParaRPr lang="ru-RU" sz="2000" dirty="0"/>
          </a:p>
          <a:p>
            <a:pPr>
              <a:spcAft>
                <a:spcPts val="1200"/>
              </a:spcAf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20595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681</Words>
  <Application>Microsoft Office PowerPoint</Application>
  <PresentationFormat>Произвольный</PresentationFormat>
  <Paragraphs>384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User-004</dc:creator>
  <cp:lastModifiedBy>Пинская Елена Олеговна</cp:lastModifiedBy>
  <cp:revision>15</cp:revision>
  <dcterms:created xsi:type="dcterms:W3CDTF">2024-02-05T11:17:41Z</dcterms:created>
  <dcterms:modified xsi:type="dcterms:W3CDTF">2024-02-06T16:25:05Z</dcterms:modified>
</cp:coreProperties>
</file>