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9" r:id="rId2"/>
    <p:sldId id="284" r:id="rId3"/>
    <p:sldId id="287" r:id="rId4"/>
    <p:sldId id="273" r:id="rId5"/>
    <p:sldId id="265" r:id="rId6"/>
    <p:sldId id="278" r:id="rId7"/>
    <p:sldId id="269" r:id="rId8"/>
    <p:sldId id="285" r:id="rId9"/>
    <p:sldId id="281" r:id="rId10"/>
    <p:sldId id="286" r:id="rId11"/>
  </p:sldIdLst>
  <p:sldSz cx="12192000" cy="685800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33CC33"/>
    <a:srgbClr val="990000"/>
    <a:srgbClr val="0000FF"/>
    <a:srgbClr val="FF33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02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9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gradFill rotWithShape="0">
          <a:gsLst>
            <a:gs pos="0">
              <a:srgbClr val="C0C0C0"/>
            </a:gs>
            <a:gs pos="100000">
              <a:srgbClr val="C0C0C0">
                <a:gamma/>
                <a:shade val="46275"/>
                <a:invGamma/>
              </a:srgbClr>
            </a:gs>
          </a:gsLst>
          <a:path path="rect">
            <a:fillToRect l="50000" t="50000" r="50000" b="50000"/>
          </a:path>
        </a:gradFill>
        <a:ln w="12700">
          <a:solidFill>
            <a:schemeClr val="tx1"/>
          </a:solidFill>
          <a:prstDash val="solid"/>
        </a:ln>
      </c:spPr>
    </c:sideWall>
    <c:backWall>
      <c:thickness val="0"/>
      <c:spPr>
        <a:gradFill rotWithShape="0">
          <a:gsLst>
            <a:gs pos="0">
              <a:srgbClr val="C0C0C0"/>
            </a:gs>
            <a:gs pos="100000">
              <a:srgbClr val="C0C0C0">
                <a:gamma/>
                <a:shade val="46275"/>
                <a:invGamma/>
              </a:srgbClr>
            </a:gs>
          </a:gsLst>
          <a:path path="rect">
            <a:fillToRect l="50000" t="50000" r="50000" b="50000"/>
          </a:path>
        </a:gradFill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1428571428571425E-2"/>
          <c:y val="5.2757793764988022E-2"/>
          <c:w val="0.57777777777777772"/>
          <c:h val="0.78896882494004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обязательная часть</c:v>
                </c:pt>
              </c:strCache>
            </c:strRef>
          </c:tx>
          <c:spPr>
            <a:solidFill>
              <a:srgbClr val="CC99FF"/>
            </a:solidFill>
            <a:ln w="1235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 начальное образование </c:v>
                </c:pt>
                <c:pt idx="1">
                  <c:v> основное образование </c:v>
                </c:pt>
                <c:pt idx="2">
                  <c:v>среднее образование 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80</c:v>
                </c:pt>
                <c:pt idx="1">
                  <c:v>70</c:v>
                </c:pt>
                <c:pt idx="2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369-43D3-8EE0-97100718FFE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часть, формируемая участниками образовательного процесса</c:v>
                </c:pt>
              </c:strCache>
            </c:strRef>
          </c:tx>
          <c:spPr>
            <a:solidFill>
              <a:srgbClr val="FFFF00"/>
            </a:solidFill>
            <a:ln w="1235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 начальное образование </c:v>
                </c:pt>
                <c:pt idx="1">
                  <c:v> основное образование </c:v>
                </c:pt>
                <c:pt idx="2">
                  <c:v>среднее образование 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20</c:v>
                </c:pt>
                <c:pt idx="1">
                  <c:v>30</c:v>
                </c:pt>
                <c:pt idx="2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369-43D3-8EE0-97100718FF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5261568"/>
        <c:axId val="45263104"/>
        <c:axId val="0"/>
      </c:bar3DChart>
      <c:catAx>
        <c:axId val="45261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0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6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45263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5263104"/>
        <c:scaling>
          <c:orientation val="minMax"/>
        </c:scaling>
        <c:delete val="0"/>
        <c:axPos val="l"/>
        <c:majorGridlines>
          <c:spPr>
            <a:ln w="308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0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1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45261568"/>
        <c:crosses val="autoZero"/>
        <c:crossBetween val="between"/>
      </c:valAx>
      <c:spPr>
        <a:noFill/>
        <a:ln w="24712">
          <a:noFill/>
        </a:ln>
      </c:spPr>
    </c:plotArea>
    <c:legend>
      <c:legendPos val="r"/>
      <c:layout>
        <c:manualLayout>
          <c:xMode val="edge"/>
          <c:yMode val="edge"/>
          <c:x val="0.66984126984126979"/>
          <c:y val="0.15107913669064749"/>
          <c:w val="0.32380952380952444"/>
          <c:h val="0.72901678657074342"/>
        </c:manualLayout>
      </c:layout>
      <c:overlay val="0"/>
      <c:spPr>
        <a:noFill/>
        <a:ln w="3089">
          <a:solidFill>
            <a:schemeClr val="tx1"/>
          </a:solidFill>
          <a:prstDash val="solid"/>
        </a:ln>
      </c:spPr>
      <c:txPr>
        <a:bodyPr/>
        <a:lstStyle/>
        <a:p>
          <a:pPr>
            <a:defRPr sz="1610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/>
      </a:solidFill>
      <a:prstDash val="solid"/>
      <a:miter lim="800000"/>
      <a:headEnd type="none" w="med" len="med"/>
      <a:tailEnd type="none" w="med" len="med"/>
    </a:ln>
  </c:spPr>
  <c:txPr>
    <a:bodyPr/>
    <a:lstStyle/>
    <a:p>
      <a:pPr>
        <a:defRPr sz="175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016"/>
          </a:xfrm>
          <a:prstGeom prst="rect">
            <a:avLst/>
          </a:prstGeom>
        </p:spPr>
        <p:txBody>
          <a:bodyPr vert="horz" lIns="91012" tIns="45506" rIns="91012" bIns="4550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016"/>
          </a:xfrm>
          <a:prstGeom prst="rect">
            <a:avLst/>
          </a:prstGeom>
        </p:spPr>
        <p:txBody>
          <a:bodyPr vert="horz" lIns="91012" tIns="45506" rIns="91012" bIns="45506" rtlCol="0"/>
          <a:lstStyle>
            <a:lvl1pPr algn="r">
              <a:defRPr sz="1200"/>
            </a:lvl1pPr>
          </a:lstStyle>
          <a:p>
            <a:fld id="{6A7A1971-881F-4FC6-8920-67EF92FDB297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2" tIns="45506" rIns="91012" bIns="4550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107"/>
            <a:ext cx="5438140" cy="4468891"/>
          </a:xfrm>
          <a:prstGeom prst="rect">
            <a:avLst/>
          </a:prstGeom>
        </p:spPr>
        <p:txBody>
          <a:bodyPr vert="horz" lIns="91012" tIns="45506" rIns="91012" bIns="4550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2213"/>
            <a:ext cx="2945660" cy="496016"/>
          </a:xfrm>
          <a:prstGeom prst="rect">
            <a:avLst/>
          </a:prstGeom>
        </p:spPr>
        <p:txBody>
          <a:bodyPr vert="horz" lIns="91012" tIns="45506" rIns="91012" bIns="4550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32213"/>
            <a:ext cx="2945660" cy="496016"/>
          </a:xfrm>
          <a:prstGeom prst="rect">
            <a:avLst/>
          </a:prstGeom>
        </p:spPr>
        <p:txBody>
          <a:bodyPr vert="horz" lIns="91012" tIns="45506" rIns="91012" bIns="45506" rtlCol="0" anchor="b"/>
          <a:lstStyle>
            <a:lvl1pPr algn="r">
              <a:defRPr sz="1200"/>
            </a:lvl1pPr>
          </a:lstStyle>
          <a:p>
            <a:fld id="{CF42A213-7829-439C-90D6-B2B32D25F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812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2A213-7829-439C-90D6-B2B32D25FD8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104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77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02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809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0BB0B-553A-42BC-AA8A-69BC228F7D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146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512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185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77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52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521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15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72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30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37EB1-BBA4-4DC8-B5B8-4C5325976C89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80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667545" y="144419"/>
            <a:ext cx="8582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Министерство образования и науки Самарской области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92968" y="1718167"/>
            <a:ext cx="1188132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Об организации функционирования педагогических классов </a:t>
            </a:r>
          </a:p>
          <a:p>
            <a:pPr algn="ctr"/>
            <a:r>
              <a:rPr lang="ru-RU" sz="6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 ОУ Самарской области</a:t>
            </a:r>
          </a:p>
          <a:p>
            <a:pPr algn="ctr"/>
            <a:endParaRPr lang="ru-RU" sz="20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</a:t>
            </a:r>
            <a:r>
              <a:rPr lang="ru-RU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01.09.2021</a:t>
            </a:r>
            <a:endParaRPr lang="ru-RU" sz="2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128448" y="630932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11.08.2021</a:t>
            </a:r>
            <a:endParaRPr lang="ru-RU" dirty="0"/>
          </a:p>
        </p:txBody>
      </p:sp>
      <p:grpSp>
        <p:nvGrpSpPr>
          <p:cNvPr id="12" name="Группа 9"/>
          <p:cNvGrpSpPr>
            <a:grpSpLocks/>
          </p:cNvGrpSpPr>
          <p:nvPr/>
        </p:nvGrpSpPr>
        <p:grpSpPr bwMode="auto">
          <a:xfrm>
            <a:off x="292968" y="319296"/>
            <a:ext cx="2749154" cy="1513474"/>
            <a:chOff x="143554" y="-114709"/>
            <a:chExt cx="3664921" cy="2016658"/>
          </a:xfrm>
        </p:grpSpPr>
        <p:pic>
          <p:nvPicPr>
            <p:cNvPr id="13" name="Picture 2" descr="C:\Users\MalenkovaEV.EDU1\Desktop\Картинки\flag_rossiya_simvolika_lenty_trikolor_99276_2560x1600.jpg"/>
            <p:cNvPicPr>
              <a:picLocks noChangeAspect="1" noChangeArrowheads="1"/>
            </p:cNvPicPr>
            <p:nvPr/>
          </p:nvPicPr>
          <p:blipFill>
            <a:blip r:embed="rId2" cstate="print"/>
            <a:srcRect l="25054" b="11670"/>
            <a:stretch>
              <a:fillRect/>
            </a:stretch>
          </p:blipFill>
          <p:spPr bwMode="auto">
            <a:xfrm rot="10800000">
              <a:off x="143554" y="416691"/>
              <a:ext cx="3206805" cy="148525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4" name="Рисунок 17" descr="Samarskaya_oblast_gerb_h8nqy4tcmxozhyoh4wh5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785" y="-114709"/>
              <a:ext cx="2748690" cy="1863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4444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9336" y="116632"/>
            <a:ext cx="11953328" cy="70609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Декомпозированные показатели на 2021-2024 </a:t>
            </a:r>
            <a:r>
              <a:rPr lang="ru-RU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г.г</a:t>
            </a:r>
            <a:r>
              <a:rPr lang="ru-RU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178983"/>
              </p:ext>
            </p:extLst>
          </p:nvPr>
        </p:nvGraphicFramePr>
        <p:xfrm>
          <a:off x="551384" y="908720"/>
          <a:ext cx="10657195" cy="55246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22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520725318"/>
                    </a:ext>
                  </a:extLst>
                </a:gridCol>
                <a:gridCol w="12886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20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20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2041"/>
                <a:gridCol w="14420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2519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ТУ,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ДО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Кол-во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10-ых классов </a:t>
                      </a:r>
                    </a:p>
                    <a:p>
                      <a:pPr algn="ctr" rtl="0" fontAlgn="ctr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(в 2021/22 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уч.г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Плановое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к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оличество классов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педагогической направленности на уровне СОО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70729897"/>
                  </a:ext>
                </a:extLst>
              </a:tr>
              <a:tr h="330087">
                <a:tc vMerge="1"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Итого на 01.09.2024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6880329"/>
                  </a:ext>
                </a:extLst>
              </a:tr>
              <a:tr h="229726">
                <a:tc>
                  <a:txBody>
                    <a:bodyPr/>
                    <a:lstStyle/>
                    <a:p>
                      <a:pPr marL="84138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Западное ТУ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0087">
                <a:tc>
                  <a:txBody>
                    <a:bodyPr/>
                    <a:lstStyle/>
                    <a:p>
                      <a:pPr marL="84138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tabLst/>
                      </a:pPr>
                      <a:r>
                        <a:rPr lang="ru-RU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Кинельское ТУ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0087">
                <a:tc>
                  <a:txBody>
                    <a:bodyPr/>
                    <a:lstStyle/>
                    <a:p>
                      <a:pPr marL="84138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Отрадненское ТУ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0087">
                <a:tc>
                  <a:txBody>
                    <a:bodyPr/>
                    <a:lstStyle/>
                    <a:p>
                      <a:pPr marL="84138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Поволжское ТУ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0087">
                <a:tc>
                  <a:txBody>
                    <a:bodyPr/>
                    <a:lstStyle/>
                    <a:p>
                      <a:pPr marL="84138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Самарское </a:t>
                      </a:r>
                      <a:r>
                        <a:rPr lang="ru-RU" sz="1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</a:t>
                      </a:r>
                      <a:r>
                        <a:rPr lang="ru-RU" sz="1600" b="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+</a:t>
                      </a:r>
                      <a:r>
                        <a:rPr lang="ru-RU" sz="1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234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(22+212)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0087">
                <a:tc>
                  <a:txBody>
                    <a:bodyPr/>
                    <a:lstStyle/>
                    <a:p>
                      <a:pPr marL="84138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Северное ТУ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0087">
                <a:tc>
                  <a:txBody>
                    <a:bodyPr/>
                    <a:lstStyle/>
                    <a:p>
                      <a:pPr marL="84138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Северо-Восточное ТУ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0087">
                <a:tc>
                  <a:txBody>
                    <a:bodyPr/>
                    <a:lstStyle/>
                    <a:p>
                      <a:pPr marL="84138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Северо-Западное ТУ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0087">
                <a:tc>
                  <a:txBody>
                    <a:bodyPr/>
                    <a:lstStyle/>
                    <a:p>
                      <a:pPr marL="84138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Тольяттинское </a:t>
                      </a:r>
                      <a:r>
                        <a:rPr lang="ru-RU" sz="1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</a:t>
                      </a:r>
                      <a:r>
                        <a:rPr lang="ru-RU" sz="1600" b="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+</a:t>
                      </a:r>
                      <a:r>
                        <a:rPr lang="ru-RU" sz="1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(4+121)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0087">
                <a:tc>
                  <a:txBody>
                    <a:bodyPr/>
                    <a:lstStyle/>
                    <a:p>
                      <a:pPr marL="84138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Центральное ТУ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0087">
                <a:tc>
                  <a:txBody>
                    <a:bodyPr/>
                    <a:lstStyle/>
                    <a:p>
                      <a:pPr marL="84138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Юго-Восточное ТУ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30087">
                <a:tc>
                  <a:txBody>
                    <a:bodyPr/>
                    <a:lstStyle/>
                    <a:p>
                      <a:pPr marL="84138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Юго-Западное ТУ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30087">
                <a:tc>
                  <a:txBody>
                    <a:bodyPr/>
                    <a:lstStyle/>
                    <a:p>
                      <a:pPr marL="84138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Южное ТУ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3008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ВСЕГО по области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668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20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30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25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15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endParaRPr lang="ru-RU" sz="1800" b="1" i="0" u="none" strike="noStrike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39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35560" y="116632"/>
            <a:ext cx="84561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Профильные педагогические классы</a:t>
            </a:r>
            <a:endParaRPr lang="ru-RU" sz="3000" dirty="0"/>
          </a:p>
        </p:txBody>
      </p:sp>
      <p:sp>
        <p:nvSpPr>
          <p:cNvPr id="6" name="Стрелка вниз 5"/>
          <p:cNvSpPr/>
          <p:nvPr/>
        </p:nvSpPr>
        <p:spPr>
          <a:xfrm rot="2979228">
            <a:off x="3445966" y="4245444"/>
            <a:ext cx="403522" cy="15509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8381626">
            <a:off x="8608644" y="4149258"/>
            <a:ext cx="403522" cy="17139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7597157" y="4510857"/>
            <a:ext cx="403522" cy="1020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396334" y="4519332"/>
            <a:ext cx="403522" cy="1020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33953" y="908720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arimoregular"/>
              </a:rPr>
              <a:t>«Со следующего года будем создавать профильные педагогические классы... Мы планируем создать 5 тысяч педагогических </a:t>
            </a:r>
            <a:r>
              <a:rPr lang="ru-RU" sz="3600" dirty="0" smtClean="0">
                <a:solidFill>
                  <a:srgbClr val="000000"/>
                </a:solidFill>
                <a:latin typeface="arimoregular"/>
              </a:rPr>
              <a:t>классов»</a:t>
            </a:r>
          </a:p>
          <a:p>
            <a:pPr algn="r"/>
            <a:r>
              <a:rPr lang="ru-RU" sz="3600" i="1" dirty="0" smtClean="0">
                <a:solidFill>
                  <a:srgbClr val="000000"/>
                </a:solidFill>
                <a:latin typeface="arimoregular"/>
              </a:rPr>
              <a:t>С.С. Кравцов, </a:t>
            </a:r>
            <a:r>
              <a:rPr lang="ru-RU" sz="2000" i="1" dirty="0" smtClean="0">
                <a:solidFill>
                  <a:srgbClr val="000000"/>
                </a:solidFill>
                <a:latin typeface="arimoregular"/>
              </a:rPr>
              <a:t>23.03.2021</a:t>
            </a:r>
            <a:r>
              <a:rPr lang="ru-RU" sz="3600" dirty="0">
                <a:solidFill>
                  <a:srgbClr val="000000"/>
                </a:solidFill>
                <a:latin typeface="arimoregular"/>
              </a:rPr>
              <a:t>    </a:t>
            </a:r>
            <a:endParaRPr lang="ru-RU" sz="3600" dirty="0"/>
          </a:p>
        </p:txBody>
      </p:sp>
      <p:pic>
        <p:nvPicPr>
          <p:cNvPr id="1028" name="Picture 4" descr="http://dagpravda.ru/wp-content/uploads/2020/12/kravco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320" y="1052736"/>
            <a:ext cx="302433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151784" y="4159292"/>
            <a:ext cx="410445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Педагогические 10-11 классы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95400" y="5553236"/>
            <a:ext cx="23042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базе школы </a:t>
            </a:r>
          </a:p>
          <a:p>
            <a:pPr algn="ctr"/>
            <a:r>
              <a:rPr lang="ru-RU" dirty="0" smtClean="0"/>
              <a:t>«один класс – </a:t>
            </a:r>
          </a:p>
          <a:p>
            <a:pPr algn="ctr"/>
            <a:r>
              <a:rPr lang="ru-RU" dirty="0" smtClean="0"/>
              <a:t>один профиль»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647728" y="5553236"/>
            <a:ext cx="23042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базе школы </a:t>
            </a:r>
          </a:p>
          <a:p>
            <a:pPr algn="ctr"/>
            <a:r>
              <a:rPr lang="ru-RU" dirty="0" smtClean="0"/>
              <a:t>через ИУП (в составе одного класса)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600056" y="5553236"/>
            <a:ext cx="23042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базе школы в сотрудничестве с СПО и ВПО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552384" y="5553236"/>
            <a:ext cx="23042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базе СПО и ВПО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906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4624"/>
            <a:ext cx="10972800" cy="92211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Проект предпрофессионального образования «Педагогический класс»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9936" y="980728"/>
            <a:ext cx="6336704" cy="6480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Примерные целевые </a:t>
            </a: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индикаторы </a:t>
            </a:r>
            <a:endParaRPr lang="ru-RU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реализации проекта </a:t>
            </a:r>
            <a:r>
              <a:rPr lang="ru-RU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(Приложение 1)</a:t>
            </a:r>
            <a:endParaRPr lang="ru-RU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biLevel thresh="75000"/>
          </a:blip>
          <a:stretch>
            <a:fillRect/>
          </a:stretch>
        </p:blipFill>
        <p:spPr>
          <a:xfrm>
            <a:off x="1559496" y="1700808"/>
            <a:ext cx="3168352" cy="44235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biLevel thresh="75000"/>
          </a:blip>
          <a:srcRect t="15646"/>
          <a:stretch/>
        </p:blipFill>
        <p:spPr>
          <a:xfrm>
            <a:off x="6910762" y="1729241"/>
            <a:ext cx="3577725" cy="43950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0" y="966738"/>
            <a:ext cx="633670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Распоряжение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МОиН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СО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 07.07.2021 №637-р</a:t>
            </a:r>
            <a:endParaRPr lang="ru-RU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91344" y="6237312"/>
            <a:ext cx="11881320" cy="4252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ТУ, ДО: направить в </a:t>
            </a:r>
            <a:r>
              <a:rPr lang="ru-RU" sz="15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МОиН</a:t>
            </a:r>
            <a:r>
              <a:rPr lang="ru-RU" sz="1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информацию об организации работы в рамках проекта «Педагогический класс» до 13.08.2021</a:t>
            </a:r>
            <a:endParaRPr lang="ru-RU" sz="1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3962" y="5754984"/>
            <a:ext cx="837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п. 2.4</a:t>
            </a:r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908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7408" y="0"/>
            <a:ext cx="10873208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Возможные профили обучения </a:t>
            </a:r>
            <a:r>
              <a:rPr lang="ru-RU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(</a:t>
            </a:r>
            <a:r>
              <a:rPr lang="ru-RU" sz="3200" i="1" dirty="0">
                <a:solidFill>
                  <a:srgbClr val="000099"/>
                </a:solidFill>
                <a:latin typeface="Arial Black" panose="020B0A04020102020204" pitchFamily="34" charset="0"/>
              </a:rPr>
              <a:t>п.18.3.1</a:t>
            </a:r>
            <a:r>
              <a:rPr lang="ru-RU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)</a:t>
            </a:r>
            <a:r>
              <a:rPr lang="ru-RU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:</a:t>
            </a:r>
          </a:p>
          <a:p>
            <a:pPr marL="285750" indent="-285750">
              <a:buFont typeface="Calibri" panose="020F0502020204030204" pitchFamily="34" charset="0"/>
              <a:buChar char="―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естественнонаучный; </a:t>
            </a:r>
          </a:p>
          <a:p>
            <a:pPr marL="285750" indent="-285750">
              <a:buFont typeface="Calibri" panose="020F0502020204030204" pitchFamily="34" charset="0"/>
              <a:buChar char="―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гуманитарный;</a:t>
            </a:r>
          </a:p>
          <a:p>
            <a:pPr marL="285750" indent="-285750">
              <a:buFont typeface="Calibri" panose="020F0502020204030204" pitchFamily="34" charset="0"/>
              <a:buChar char="―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социально-экономический; </a:t>
            </a:r>
          </a:p>
          <a:p>
            <a:pPr marL="285750" indent="-285750">
              <a:buFont typeface="Calibri" panose="020F0502020204030204" pitchFamily="34" charset="0"/>
              <a:buChar char="―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технологический;</a:t>
            </a:r>
          </a:p>
          <a:p>
            <a:pPr marL="285750" indent="-285750">
              <a:buFont typeface="Calibri" panose="020F0502020204030204" pitchFamily="34" charset="0"/>
              <a:buChar char="―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универсальный.  </a:t>
            </a:r>
          </a:p>
          <a:p>
            <a:endParaRPr lang="ru-RU" sz="1500" dirty="0"/>
          </a:p>
          <a:p>
            <a:pPr algn="ctr"/>
            <a:r>
              <a:rPr lang="ru-RU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Учебный план профиля обучения                                   </a:t>
            </a:r>
            <a:endParaRPr lang="ru-RU" sz="31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кроме универсального</a:t>
            </a:r>
            <a:r>
              <a:rPr lang="ru-RU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должен содержать </a:t>
            </a:r>
            <a:endParaRPr lang="ru-RU" sz="31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менее 3-4 учебных предметов </a:t>
            </a:r>
            <a:endParaRPr lang="ru-RU" sz="31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31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углублённом уровне </a:t>
            </a:r>
            <a:r>
              <a:rPr lang="ru-RU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изучения </a:t>
            </a:r>
            <a:endParaRPr lang="ru-RU" sz="31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соответствующей профилю обучения предметной области и (или) смежной </a:t>
            </a:r>
            <a:endParaRPr lang="ru-RU" sz="31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ней предметной области. </a:t>
            </a:r>
          </a:p>
        </p:txBody>
      </p:sp>
    </p:spTree>
    <p:extLst>
      <p:ext uri="{BB962C8B-B14F-4D97-AF65-F5344CB8AC3E}">
        <p14:creationId xmlns:p14="http://schemas.microsoft.com/office/powerpoint/2010/main" val="59700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806731" y="8535"/>
            <a:ext cx="7772400" cy="7651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/>
              <a:t>ФГОС – стандарты выбора</a:t>
            </a:r>
          </a:p>
        </p:txBody>
      </p:sp>
      <p:graphicFrame>
        <p:nvGraphicFramePr>
          <p:cNvPr id="18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238194"/>
              </p:ext>
            </p:extLst>
          </p:nvPr>
        </p:nvGraphicFramePr>
        <p:xfrm>
          <a:off x="839033" y="909334"/>
          <a:ext cx="6160731" cy="5093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5" name="AutoShape 4"/>
          <p:cNvSpPr>
            <a:spLocks noChangeArrowheads="1"/>
          </p:cNvSpPr>
          <p:nvPr/>
        </p:nvSpPr>
        <p:spPr bwMode="auto">
          <a:xfrm>
            <a:off x="8625712" y="947134"/>
            <a:ext cx="2736304" cy="5760640"/>
          </a:xfrm>
          <a:prstGeom prst="upArrowCallout">
            <a:avLst>
              <a:gd name="adj1" fmla="val 48444"/>
              <a:gd name="adj2" fmla="val 39619"/>
              <a:gd name="adj3" fmla="val 16521"/>
              <a:gd name="adj4" fmla="val 90201"/>
            </a:avLst>
          </a:prstGeom>
          <a:noFill/>
          <a:ln w="5715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>
              <a:solidFill>
                <a:schemeClr val="bg1"/>
              </a:solidFill>
            </a:endParaRPr>
          </a:p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8795368" y="3267141"/>
            <a:ext cx="2374900" cy="1058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Учитель –</a:t>
            </a:r>
            <a:r>
              <a:rPr lang="ru-RU" dirty="0"/>
              <a:t> выбор путей, </a:t>
            </a:r>
          </a:p>
          <a:p>
            <a:pPr algn="ctr"/>
            <a:r>
              <a:rPr lang="ru-RU" dirty="0"/>
              <a:t>средств, способов </a:t>
            </a:r>
          </a:p>
          <a:p>
            <a:pPr algn="ctr"/>
            <a:r>
              <a:rPr lang="ru-RU" dirty="0"/>
              <a:t>достижения </a:t>
            </a:r>
          </a:p>
          <a:p>
            <a:pPr algn="ctr"/>
            <a:r>
              <a:rPr lang="ru-RU" dirty="0"/>
              <a:t>результатов</a:t>
            </a:r>
          </a:p>
        </p:txBody>
      </p:sp>
      <p:sp>
        <p:nvSpPr>
          <p:cNvPr id="15367" name="Oval 6"/>
          <p:cNvSpPr>
            <a:spLocks noChangeArrowheads="1"/>
          </p:cNvSpPr>
          <p:nvPr/>
        </p:nvSpPr>
        <p:spPr bwMode="auto">
          <a:xfrm>
            <a:off x="8751645" y="1582169"/>
            <a:ext cx="2484437" cy="158417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b="1" dirty="0"/>
              <a:t>Ученик - </a:t>
            </a:r>
            <a:r>
              <a:rPr lang="ru-RU" dirty="0"/>
              <a:t>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dirty="0"/>
              <a:t>выбор индивидуальной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dirty="0"/>
              <a:t>траектории развития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 dirty="0">
              <a:solidFill>
                <a:srgbClr val="A50021"/>
              </a:solidFill>
            </a:endParaRPr>
          </a:p>
        </p:txBody>
      </p:sp>
      <p:sp>
        <p:nvSpPr>
          <p:cNvPr id="15369" name="Rectangle 21"/>
          <p:cNvSpPr>
            <a:spLocks noChangeArrowheads="1"/>
          </p:cNvSpPr>
          <p:nvPr/>
        </p:nvSpPr>
        <p:spPr bwMode="auto">
          <a:xfrm>
            <a:off x="2069701" y="839966"/>
            <a:ext cx="4674371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Чем выше </a:t>
            </a:r>
            <a:r>
              <a:rPr lang="ru-RU" b="1" dirty="0" smtClean="0"/>
              <a:t>уровень образования, </a:t>
            </a:r>
            <a:r>
              <a:rPr lang="ru-RU" b="1" dirty="0"/>
              <a:t>тем </a:t>
            </a:r>
          </a:p>
          <a:p>
            <a:pPr algn="ctr"/>
            <a:r>
              <a:rPr lang="ru-RU" b="1" dirty="0"/>
              <a:t>больше возможность выбора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90" t="19792" r="59473" b="65416"/>
          <a:stretch/>
        </p:blipFill>
        <p:spPr bwMode="auto">
          <a:xfrm>
            <a:off x="8524699" y="57777"/>
            <a:ext cx="2916237" cy="836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Скругленный прямоугольник 13"/>
          <p:cNvSpPr/>
          <p:nvPr/>
        </p:nvSpPr>
        <p:spPr>
          <a:xfrm>
            <a:off x="8801523" y="4549594"/>
            <a:ext cx="2376264" cy="19442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Школа –       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         </a:t>
            </a:r>
            <a:r>
              <a:rPr lang="ru-RU" sz="1600" dirty="0">
                <a:solidFill>
                  <a:schemeClr val="tx1"/>
                </a:solidFill>
              </a:rPr>
              <a:t>самостоятельна в  разработке ООП, учебных планов, </a:t>
            </a:r>
            <a:r>
              <a:rPr lang="ru-RU" sz="1600" dirty="0"/>
              <a:t>в </a:t>
            </a:r>
            <a:r>
              <a:rPr lang="ru-RU" sz="1600" dirty="0">
                <a:solidFill>
                  <a:schemeClr val="tx1"/>
                </a:solidFill>
              </a:rPr>
              <a:t>формировании своей структуры, штатного расписания,  выборе оборудования</a:t>
            </a:r>
          </a:p>
        </p:txBody>
      </p:sp>
      <p:pic>
        <p:nvPicPr>
          <p:cNvPr id="15" name="Picture 2" descr="C:\Users\Admin\Pictures\t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10249" y="3793930"/>
            <a:ext cx="509786" cy="451643"/>
          </a:xfrm>
          <a:prstGeom prst="rect">
            <a:avLst/>
          </a:prstGeom>
          <a:noFill/>
        </p:spPr>
      </p:pic>
      <p:pic>
        <p:nvPicPr>
          <p:cNvPr id="16" name="Picture 2" descr="C:\Users\Admin\Pictures\MB90043394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3858" y="4653136"/>
            <a:ext cx="432048" cy="432048"/>
          </a:xfrm>
          <a:prstGeom prst="rect">
            <a:avLst/>
          </a:prstGeom>
          <a:noFill/>
        </p:spPr>
      </p:pic>
      <p:sp>
        <p:nvSpPr>
          <p:cNvPr id="17" name="Овал 16"/>
          <p:cNvSpPr/>
          <p:nvPr/>
        </p:nvSpPr>
        <p:spPr>
          <a:xfrm>
            <a:off x="9713787" y="2596132"/>
            <a:ext cx="557313" cy="541783"/>
          </a:xfrm>
          <a:prstGeom prst="ellipse">
            <a:avLst/>
          </a:prstGeom>
          <a:blipFill rotWithShape="0">
            <a:blip r:embed="rId6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Скругленный прямоугольник 18"/>
          <p:cNvSpPr/>
          <p:nvPr/>
        </p:nvSpPr>
        <p:spPr>
          <a:xfrm>
            <a:off x="53477" y="235070"/>
            <a:ext cx="2016224" cy="914400"/>
          </a:xfrm>
          <a:prstGeom prst="roundRect">
            <a:avLst>
              <a:gd name="adj" fmla="val 15196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Преемственность и развитие, баланс целей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9033" y="5460751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0099"/>
                </a:solidFill>
              </a:rPr>
              <a:t>  </a:t>
            </a:r>
            <a:r>
              <a:rPr lang="ru-RU" sz="2400" b="1" dirty="0" smtClean="0">
                <a:solidFill>
                  <a:srgbClr val="000099"/>
                </a:solidFill>
              </a:rPr>
              <a:t>80%:20</a:t>
            </a:r>
            <a:r>
              <a:rPr lang="ru-RU" sz="2400" b="1" dirty="0">
                <a:solidFill>
                  <a:srgbClr val="000099"/>
                </a:solidFill>
              </a:rPr>
              <a:t>%  </a:t>
            </a:r>
            <a:r>
              <a:rPr lang="ru-RU" sz="2400" b="1" dirty="0" smtClean="0">
                <a:solidFill>
                  <a:srgbClr val="000099"/>
                </a:solidFill>
              </a:rPr>
              <a:t>70%:30</a:t>
            </a:r>
            <a:r>
              <a:rPr lang="ru-RU" sz="2400" b="1" dirty="0">
                <a:solidFill>
                  <a:srgbClr val="000099"/>
                </a:solidFill>
              </a:rPr>
              <a:t>% 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60%:40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68339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372161"/>
              </p:ext>
            </p:extLst>
          </p:nvPr>
        </p:nvGraphicFramePr>
        <p:xfrm>
          <a:off x="191344" y="116632"/>
          <a:ext cx="11784632" cy="6630090"/>
        </p:xfrm>
        <a:graphic>
          <a:graphicData uri="http://schemas.openxmlformats.org/drawingml/2006/table">
            <a:tbl>
              <a:tblPr>
                <a:solidFill>
                  <a:srgbClr val="FFFF99"/>
                </a:solidFill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683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50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708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5871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ФГОС СОО</a:t>
                      </a:r>
                      <a:endParaRPr lang="ru-RU" sz="2000" b="1" dirty="0"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Учебный предмет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Уровень изучения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4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базовый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углубл</a:t>
                      </a: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062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Русский язык и литература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Русский </a:t>
                      </a: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язык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062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Литература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062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Родной язык и </a:t>
                      </a: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родная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литература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Родной язык /</a:t>
                      </a:r>
                      <a:r>
                        <a:rPr lang="ru-RU" sz="1600" b="1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Родная литература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6796575"/>
                  </a:ext>
                </a:extLst>
              </a:tr>
              <a:tr h="25062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Иностранные языки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Иностранный язык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0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Второй иностранный язык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0626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Общественные науки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История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0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600" b="1" i="1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! </a:t>
                      </a:r>
                      <a:r>
                        <a:rPr lang="ru-RU" sz="1600" b="0" i="1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исключен</a:t>
                      </a:r>
                      <a:r>
                        <a:rPr lang="ru-RU" sz="1600" b="1" i="1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ru-RU" sz="1600" b="1" i="1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i="1" strike="sng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</a:t>
                      </a:r>
                      <a:r>
                        <a:rPr lang="ru-RU" sz="1600" b="1" strike="sng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Россия </a:t>
                      </a:r>
                      <a:r>
                        <a:rPr lang="ru-RU" sz="1600" b="1" strike="sng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мире</a:t>
                      </a:r>
                      <a:endParaRPr lang="ru-RU" sz="1600" b="1" strike="sng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0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Экономика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0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Право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0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Обществознание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0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062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 и информатика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0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Информатика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0626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Естественные науки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0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Астрономия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0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0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50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Естествознание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5062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Физическая культура, </a:t>
                      </a:r>
                      <a:endParaRPr lang="ru-RU" sz="16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экология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ОБЖ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Физическая культура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50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Экология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50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ОБЖ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50626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Индивидуальный </a:t>
                      </a: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861813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9336" y="1697906"/>
            <a:ext cx="117373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предоставляет обучающимся возможность формирования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учебных планов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включающих учебные предметы из </a:t>
            </a:r>
            <a:r>
              <a:rPr lang="ru-RU" sz="40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обязательных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предметных областей (на базовом или углубленном уровне), в том числе интегрированные учебные предметы "Естествознание", "Обществознание",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Экология", </a:t>
            </a:r>
            <a:r>
              <a:rPr lang="ru-RU" sz="40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учебные предметы, курсы </a:t>
            </a:r>
            <a:r>
              <a:rPr lang="ru-RU" sz="40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выбору</a:t>
            </a:r>
            <a:r>
              <a:rPr lang="ru-RU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47528" y="404664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Образовательная организация (</a:t>
            </a:r>
            <a:r>
              <a:rPr lang="ru-RU" sz="3200" i="1" dirty="0">
                <a:solidFill>
                  <a:srgbClr val="000099"/>
                </a:solidFill>
                <a:latin typeface="Arial Black" panose="020B0A04020102020204" pitchFamily="34" charset="0"/>
              </a:rPr>
              <a:t>п.18.3.1</a:t>
            </a:r>
            <a:r>
              <a:rPr lang="ru-RU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11301497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6160" y="1016710"/>
            <a:ext cx="4503938" cy="558988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812891" y="4077072"/>
            <a:ext cx="2603589" cy="24622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ru-RU" sz="10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9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7098" y="1196752"/>
            <a:ext cx="5972175" cy="4086225"/>
          </a:xfrm>
          <a:prstGeom prst="rect">
            <a:avLst/>
          </a:prstGeom>
        </p:spPr>
      </p:pic>
      <p:sp>
        <p:nvSpPr>
          <p:cNvPr id="3" name="Стрелка вправо 2"/>
          <p:cNvSpPr/>
          <p:nvPr/>
        </p:nvSpPr>
        <p:spPr>
          <a:xfrm rot="21041128">
            <a:off x="5075962" y="2764723"/>
            <a:ext cx="2551569" cy="950283"/>
          </a:xfrm>
          <a:prstGeom prst="right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Эти предметы </a:t>
            </a:r>
            <a:r>
              <a:rPr lang="ru-RU" sz="12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будут</a:t>
            </a:r>
            <a:r>
              <a:rPr lang="ru-RU" sz="1200" dirty="0" smtClean="0">
                <a:solidFill>
                  <a:srgbClr val="0033CC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изучаться на углублённом уровне!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9304" y="116632"/>
            <a:ext cx="117093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Механизм </a:t>
            </a:r>
            <a:r>
              <a:rPr lang="ru-RU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выбора предметов для </a:t>
            </a:r>
            <a:r>
              <a:rPr lang="ru-RU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изучение </a:t>
            </a:r>
          </a:p>
          <a:p>
            <a:pPr algn="ctr"/>
            <a:r>
              <a:rPr lang="ru-RU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на углублённом уровне в школе</a:t>
            </a:r>
            <a:endParaRPr lang="ru-RU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214595" y="5258277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Самарский государственный </a:t>
            </a:r>
          </a:p>
          <a:p>
            <a:r>
              <a:rPr lang="ru-RU" dirty="0" smtClean="0"/>
              <a:t>социально-педагогический университет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528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337767"/>
              </p:ext>
            </p:extLst>
          </p:nvPr>
        </p:nvGraphicFramePr>
        <p:xfrm>
          <a:off x="551384" y="44624"/>
          <a:ext cx="10945215" cy="6785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84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727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288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95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502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2100" b="1" dirty="0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ИУП ЕСТЕСТВЕННОНАУЧНОГО ПРОФИЛЯ (</a:t>
                      </a:r>
                      <a:r>
                        <a:rPr lang="ru-RU" sz="2100" b="1" i="1" dirty="0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педагогической направленности</a:t>
                      </a:r>
                      <a:r>
                        <a:rPr lang="ru-RU" sz="2100" b="1" dirty="0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2100" b="1" dirty="0"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2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Предметная область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предмет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10/11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Русский</a:t>
                      </a:r>
                      <a:r>
                        <a:rPr lang="ru-RU" sz="1600" b="1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язык и литература</a:t>
                      </a:r>
                      <a:endParaRPr lang="ru-RU" sz="16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3/3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 </a:t>
                      </a:r>
                      <a:endParaRPr lang="ru-RU" sz="16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3/3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3107033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Родной язык и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родная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литература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Родной язык /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Родная литература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0/1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664008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3/3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200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Общественные науки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2/2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3/3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и информатика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5/5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200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Естественные науки 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Астрономия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0/1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4/4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 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3/3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Естествознание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200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культура, экология и ОБЖ 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3/3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Экология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ОБЖ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1/1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проект* 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1/1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Введение</a:t>
                      </a:r>
                      <a:r>
                        <a:rPr lang="ru-RU" sz="1600" b="1" baseline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в п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едагогику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2/1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Введение в психологию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1/1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Педагогическая практика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4/2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часов </a:t>
                      </a:r>
                      <a:endParaRPr lang="ru-RU" sz="1700" b="1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37/37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8454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2329</TotalTime>
  <Words>685</Words>
  <Application>Microsoft Office PowerPoint</Application>
  <PresentationFormat>Произвольный</PresentationFormat>
  <Paragraphs>332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Проект предпрофессионального образования «Педагогический класс»</vt:lpstr>
      <vt:lpstr>Презентация PowerPoint</vt:lpstr>
      <vt:lpstr>ФГОС – стандарты выбора</vt:lpstr>
      <vt:lpstr>Презентация PowerPoint</vt:lpstr>
      <vt:lpstr>Презентация PowerPoint</vt:lpstr>
      <vt:lpstr>Презентация PowerPoint</vt:lpstr>
      <vt:lpstr>Презентация PowerPoint</vt:lpstr>
      <vt:lpstr>Декомпозированные показатели на 2021-2024 г.г.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Administrator</dc:creator>
  <cp:lastModifiedBy>Елена Анатольевна</cp:lastModifiedBy>
  <cp:revision>150</cp:revision>
  <cp:lastPrinted>2021-07-19T06:08:45Z</cp:lastPrinted>
  <dcterms:created xsi:type="dcterms:W3CDTF">2015-08-22T15:00:50Z</dcterms:created>
  <dcterms:modified xsi:type="dcterms:W3CDTF">2021-11-23T04:31:59Z</dcterms:modified>
</cp:coreProperties>
</file>